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142" r:id="rId1"/>
  </p:sldMasterIdLst>
  <p:notesMasterIdLst>
    <p:notesMasterId r:id="rId22"/>
  </p:notesMasterIdLst>
  <p:sldIdLst>
    <p:sldId id="256" r:id="rId2"/>
    <p:sldId id="260" r:id="rId3"/>
    <p:sldId id="261" r:id="rId4"/>
    <p:sldId id="262" r:id="rId5"/>
    <p:sldId id="264" r:id="rId6"/>
    <p:sldId id="263" r:id="rId7"/>
    <p:sldId id="265" r:id="rId8"/>
    <p:sldId id="266" r:id="rId9"/>
    <p:sldId id="267" r:id="rId10"/>
    <p:sldId id="268" r:id="rId11"/>
    <p:sldId id="278" r:id="rId12"/>
    <p:sldId id="285" r:id="rId13"/>
    <p:sldId id="279" r:id="rId14"/>
    <p:sldId id="281" r:id="rId15"/>
    <p:sldId id="283" r:id="rId16"/>
    <p:sldId id="282" r:id="rId17"/>
    <p:sldId id="284" r:id="rId18"/>
    <p:sldId id="275" r:id="rId19"/>
    <p:sldId id="269" r:id="rId20"/>
    <p:sldId id="276" r:id="rId21"/>
  </p:sldIdLst>
  <p:sldSz cx="12192000" cy="6858000"/>
  <p:notesSz cx="6858000" cy="9144000"/>
  <p:embeddedFontLst>
    <p:embeddedFont>
      <p:font typeface="Algerian" panose="04020705040A02060702" pitchFamily="82" charset="0"/>
      <p:regular r:id="rId23"/>
    </p:embeddedFont>
    <p:embeddedFont>
      <p:font typeface="Book Antiqua" panose="02040602050305030304" pitchFamily="18" charset="0"/>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Calibri Light" panose="020F0302020204030204" pitchFamily="34" charset="0"/>
      <p:regular r:id="rId32"/>
      <p:italic r:id="rId33"/>
    </p:embeddedFont>
    <p:embeddedFont>
      <p:font typeface="Franklin Gothic Demi Cond" panose="020B0706030402020204" pitchFamily="34" charset="0"/>
      <p:regular r:id="rId34"/>
    </p:embeddedFont>
    <p:embeddedFont>
      <p:font typeface="Garamond" panose="02020404030301010803" pitchFamily="18" charset="0"/>
      <p:regular r:id="rId35"/>
      <p:bold r:id="rId36"/>
      <p: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hnFQsu0qTBRZ+C47HNp0tuHCNk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84" autoAdjust="0"/>
  </p:normalViewPr>
  <p:slideViewPr>
    <p:cSldViewPr snapToGrid="0">
      <p:cViewPr varScale="1">
        <p:scale>
          <a:sx n="62" d="100"/>
          <a:sy n="62" d="100"/>
        </p:scale>
        <p:origin x="80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customschemas.google.com/relationships/presentationmetadata" Target="meta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6</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3969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152BC-C8C7-46D5-8AB7-2ECEF0BBD5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2E8E955-6AF6-44D7-8E39-F94198AE4E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5261237-4140-4343-86E0-1E6BBC36CD48}"/>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F0AF4D23-73EB-46EF-B633-18D1158479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57BFD0-8A74-48EB-82E7-D14A802BC13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537831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32128-A527-401E-BA84-F9D28FF658B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F5D0650-72F6-4121-BA3A-92B6AFE27D5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7E0434-1FFA-4AA7-8942-7AD58E1B16D9}"/>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A218634-6439-497E-99A7-3488EC0859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F92847-82E7-46D0-B2BB-CAFBE959E1A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264371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223E63-0DB6-41E8-BD24-24E223D7122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D9F829D-7233-4017-AEE4-02DC1AA7216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F9756F-E9F7-450B-99EE-146552045625}"/>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D8ACAD48-3EA2-4281-8A75-F28D35CA98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2E5527-AB74-44A3-B910-89C33273D49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428527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62CA0-6212-4D14-970A-B021A063A69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D990412-EDFD-4F7D-86F7-3023131A193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8230E9-00AE-4DC8-8CFD-4505D90A903C}"/>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FE401381-2519-4982-8DD2-39CE39D3F5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67DC39-4C5B-4F15-B53F-C356887B374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827709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F650D-ED57-4745-A89F-A272480593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F5C518E-A239-4B6E-BD6C-D9D883DA93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EDC6A3B-6EBB-4025-876D-87AC29B345F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73FA9C5-5A11-4A4E-B20D-3318DEF9B9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652BD4-C9B1-4200-B94E-44AAEF91878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894207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12DF4-B098-457D-85DB-6F390F65DEB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3006E72-7487-4136-955F-B091A2869D8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E6674B2-F685-4101-A410-7A4503CDD2B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8323474-9D00-496B-87A7-528F1E7044D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32964466-EB30-41C5-8DEE-0259723C3F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5D62871-905B-4F8D-87C4-BA5924D086E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262764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3F7EA-16B0-473B-8AAF-EDFEBCF90AC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41747B4-5EB5-47B7-8661-A5E55D4828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7DBDE5C-324F-4CB2-BB16-443D7E7C36E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98FB4FC-A8AD-40E7-87E7-7F36813CFF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B7B859A-DAC6-42E3-8EC9-60571739FA0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6A07702-1AB9-4823-9005-538E0851A644}"/>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5C033E2E-17D5-4401-B95C-ADC88E34098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C725555-BB10-405A-BA87-D111341AEC5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26401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8DB82-C0D6-41B9-B4B3-B451F47724D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979689B-C30D-4E15-AE35-2F552A97E97B}"/>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6D749877-9F15-4CD3-A349-EBEF14057B2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F6030C5-05EE-4E45-B40B-D54065AC115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392954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E046ED-2F62-4BF0-86E3-958085AA6189}"/>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BC9BB2EF-6827-4F1D-8037-AB20CD15428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EF389AB-E530-48E3-BB79-3297D613607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955956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479D-1086-4BD0-81E6-EEC53053D6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A4D70A4-F015-4228-9A82-D3D0EDEF94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2E36BA0-E0B7-430B-903B-4C356E769F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773798-20D9-4DBA-8F9A-34E82CE4FB72}"/>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D5DB15F9-B2B9-4D20-91E0-8632D12A1D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03D5BA-DE9D-41A0-B034-FA8A8ED53F5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936129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73163-E29A-40A8-9EA4-8C43008F02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01DC11F-4D3C-4413-947D-BA49DE9F16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BE18871-9B12-4844-B274-FFB3366B2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1B04D0E-450F-4227-8062-328948334A4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ECE9FE8-4C91-412A-A027-2DF740B58D3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A3A7FBF-EECE-4561-8BB0-0FCCF590394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87488313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B8BD21-8E66-469D-8A5B-D289C41DAE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757B11-BFA2-4A4D-801D-0515C191F1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D8EB2B-3875-4EF3-A88E-19C44267C4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C38B5BF1-9A58-4091-9F52-AD6D2F5400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D74BFBC-1FD9-44C6-B53E-E1ECB02F99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903583861"/>
      </p:ext>
    </p:extLst>
  </p:cSld>
  <p:clrMap bg1="lt1" tx1="dk1" bg2="lt2" tx2="dk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47" r:id="rId5"/>
    <p:sldLayoutId id="2147484148" r:id="rId6"/>
    <p:sldLayoutId id="2147484149" r:id="rId7"/>
    <p:sldLayoutId id="2147484150" r:id="rId8"/>
    <p:sldLayoutId id="2147484151" r:id="rId9"/>
    <p:sldLayoutId id="2147484152" r:id="rId10"/>
    <p:sldLayoutId id="214748415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0" y="184450"/>
            <a:ext cx="12190815" cy="6694098"/>
          </a:xfrm>
          <a:prstGeom prst="rect">
            <a:avLst/>
          </a:prstGeom>
          <a:noFill/>
          <a:ln>
            <a:noFill/>
          </a:ln>
        </p:spPr>
      </p:pic>
      <p:sp>
        <p:nvSpPr>
          <p:cNvPr id="2" name="TextBox 1">
            <a:extLst>
              <a:ext uri="{FF2B5EF4-FFF2-40B4-BE49-F238E27FC236}">
                <a16:creationId xmlns:a16="http://schemas.microsoft.com/office/drawing/2014/main" id="{66A59667-F736-41F0-867E-7D82464D8443}"/>
              </a:ext>
            </a:extLst>
          </p:cNvPr>
          <p:cNvSpPr txBox="1"/>
          <p:nvPr/>
        </p:nvSpPr>
        <p:spPr>
          <a:xfrm>
            <a:off x="3287731" y="4088889"/>
            <a:ext cx="3678148" cy="307777"/>
          </a:xfrm>
          <a:prstGeom prst="rect">
            <a:avLst/>
          </a:prstGeom>
          <a:noFill/>
        </p:spPr>
        <p:txBody>
          <a:bodyPr wrap="square" rtlCol="0">
            <a:spAutoFit/>
          </a:bodyPr>
          <a:lstStyle/>
          <a:p>
            <a:r>
              <a:rPr lang="en-IN" dirty="0"/>
              <a:t> </a:t>
            </a:r>
          </a:p>
        </p:txBody>
      </p:sp>
      <p:sp>
        <p:nvSpPr>
          <p:cNvPr id="4" name="TextBox 3">
            <a:extLst>
              <a:ext uri="{FF2B5EF4-FFF2-40B4-BE49-F238E27FC236}">
                <a16:creationId xmlns:a16="http://schemas.microsoft.com/office/drawing/2014/main" id="{C3445CB6-D21D-4812-A82F-6049BCE5D36D}"/>
              </a:ext>
            </a:extLst>
          </p:cNvPr>
          <p:cNvSpPr txBox="1"/>
          <p:nvPr/>
        </p:nvSpPr>
        <p:spPr>
          <a:xfrm rot="10800000" flipH="1" flipV="1">
            <a:off x="1890446" y="4242777"/>
            <a:ext cx="9051532" cy="1323439"/>
          </a:xfrm>
          <a:prstGeom prst="rect">
            <a:avLst/>
          </a:prstGeom>
          <a:noFill/>
        </p:spPr>
        <p:txBody>
          <a:bodyPr wrap="square" rtlCol="0">
            <a:spAutoFit/>
          </a:bodyPr>
          <a:lstStyle/>
          <a:p>
            <a:pPr algn="ctr"/>
            <a:r>
              <a:rPr lang="en-IN" sz="4000" dirty="0">
                <a:solidFill>
                  <a:srgbClr val="7030A0"/>
                </a:solidFill>
                <a:latin typeface="Garamond" panose="02020404030301010803" pitchFamily="18" charset="0"/>
              </a:rPr>
              <a:t>Price Analysis of Restaurants Based on Different Characteristics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702478-538A-4218-B884-AB7BE854DA1D}"/>
              </a:ext>
            </a:extLst>
          </p:cNvPr>
          <p:cNvSpPr txBox="1"/>
          <p:nvPr/>
        </p:nvSpPr>
        <p:spPr>
          <a:xfrm>
            <a:off x="2486346" y="0"/>
            <a:ext cx="6955605" cy="707886"/>
          </a:xfrm>
          <a:prstGeom prst="rect">
            <a:avLst/>
          </a:prstGeom>
          <a:noFill/>
        </p:spPr>
        <p:txBody>
          <a:bodyPr wrap="square" rtlCol="0">
            <a:spAutoFit/>
          </a:bodyPr>
          <a:lstStyle/>
          <a:p>
            <a:pPr algn="ctr"/>
            <a:r>
              <a:rPr lang="en-IN" sz="4000" u="sng" dirty="0">
                <a:solidFill>
                  <a:schemeClr val="accent6">
                    <a:lumMod val="50000"/>
                  </a:schemeClr>
                </a:solidFill>
                <a:effectLst>
                  <a:outerShdw blurRad="38100" dist="38100" dir="2700000" algn="tl">
                    <a:srgbClr val="000000">
                      <a:alpha val="43137"/>
                    </a:srgbClr>
                  </a:outerShdw>
                </a:effectLst>
                <a:latin typeface="Garamond" panose="02020404030301010803" pitchFamily="18" charset="0"/>
              </a:rPr>
              <a:t>DATA VISUALIZATION</a:t>
            </a:r>
          </a:p>
        </p:txBody>
      </p:sp>
      <p:sp>
        <p:nvSpPr>
          <p:cNvPr id="3" name="TextBox 2">
            <a:extLst>
              <a:ext uri="{FF2B5EF4-FFF2-40B4-BE49-F238E27FC236}">
                <a16:creationId xmlns:a16="http://schemas.microsoft.com/office/drawing/2014/main" id="{220A59FE-AABE-4C54-9CDC-05F2F20FA60E}"/>
              </a:ext>
            </a:extLst>
          </p:cNvPr>
          <p:cNvSpPr txBox="1"/>
          <p:nvPr/>
        </p:nvSpPr>
        <p:spPr>
          <a:xfrm>
            <a:off x="1356187" y="785973"/>
            <a:ext cx="2794573" cy="461665"/>
          </a:xfrm>
          <a:prstGeom prst="rect">
            <a:avLst/>
          </a:prstGeom>
          <a:noFill/>
        </p:spPr>
        <p:txBody>
          <a:bodyPr wrap="square" rtlCol="0">
            <a:spAutoFit/>
          </a:bodyPr>
          <a:lstStyle/>
          <a:p>
            <a:r>
              <a:rPr lang="en-IN" sz="2400" u="sng" dirty="0">
                <a:solidFill>
                  <a:srgbClr val="FF0000"/>
                </a:solidFill>
                <a:latin typeface="Garamond" panose="02020404030301010803" pitchFamily="18" charset="0"/>
              </a:rPr>
              <a:t>Uni-Variate Analysis:</a:t>
            </a:r>
          </a:p>
        </p:txBody>
      </p:sp>
      <p:pic>
        <p:nvPicPr>
          <p:cNvPr id="5" name="Picture 4" descr="We just don't train, We transform the careers | Innomatics ...">
            <a:extLst>
              <a:ext uri="{FF2B5EF4-FFF2-40B4-BE49-F238E27FC236}">
                <a16:creationId xmlns:a16="http://schemas.microsoft.com/office/drawing/2014/main" id="{65D8D8D0-9933-4AFE-A3A1-FFC431D2AD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3894" y="59473"/>
            <a:ext cx="2444817" cy="4658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03B30C4-88FB-40AD-89D0-04B115F7508C}"/>
              </a:ext>
            </a:extLst>
          </p:cNvPr>
          <p:cNvSpPr txBox="1"/>
          <p:nvPr/>
        </p:nvSpPr>
        <p:spPr>
          <a:xfrm>
            <a:off x="1284268" y="1247638"/>
            <a:ext cx="10613207" cy="5693866"/>
          </a:xfrm>
          <a:prstGeom prst="rect">
            <a:avLst/>
          </a:prstGeom>
          <a:noFill/>
        </p:spPr>
        <p:txBody>
          <a:bodyPr wrap="square" rtlCol="0">
            <a:spAutoFit/>
          </a:bodyPr>
          <a:lstStyle/>
          <a:p>
            <a:r>
              <a:rPr lang="en-US" sz="2000" dirty="0">
                <a:latin typeface="Garamond" panose="02020404030301010803" pitchFamily="18" charset="0"/>
              </a:rPr>
              <a:t>Uni-variate data consists of only one variable. It deals with only one quantity that changes.</a:t>
            </a:r>
          </a:p>
          <a:p>
            <a:pPr marL="514350" indent="-514350">
              <a:buFont typeface="+mj-lt"/>
              <a:buAutoNum type="romanUcPeriod"/>
            </a:pPr>
            <a:r>
              <a:rPr lang="en-US" sz="2000" dirty="0">
                <a:latin typeface="Garamond" panose="02020404030301010803" pitchFamily="18" charset="0"/>
              </a:rPr>
              <a:t> Numerical        </a:t>
            </a:r>
          </a:p>
          <a:p>
            <a:pPr marL="514350" indent="-514350">
              <a:buFont typeface="+mj-lt"/>
              <a:buAutoNum type="romanUcPeriod"/>
            </a:pPr>
            <a:r>
              <a:rPr lang="en-US" sz="2000" dirty="0">
                <a:latin typeface="Garamond" panose="02020404030301010803" pitchFamily="18" charset="0"/>
              </a:rPr>
              <a:t>Categorical</a:t>
            </a:r>
          </a:p>
          <a:p>
            <a:endParaRPr lang="en-US" sz="2000" b="1" dirty="0">
              <a:latin typeface="Garamond" panose="02020404030301010803" pitchFamily="18" charset="0"/>
            </a:endParaRPr>
          </a:p>
          <a:p>
            <a:r>
              <a:rPr lang="en-IN" sz="2400" u="sng" dirty="0">
                <a:solidFill>
                  <a:srgbClr val="FF0000"/>
                </a:solidFill>
                <a:latin typeface="Garamond" panose="02020404030301010803" pitchFamily="18" charset="0"/>
              </a:rPr>
              <a:t>Bi-Variate Analysis:</a:t>
            </a:r>
          </a:p>
          <a:p>
            <a:r>
              <a:rPr lang="en-US" sz="2000" dirty="0">
                <a:latin typeface="Garamond" panose="02020404030301010803" pitchFamily="18" charset="0"/>
              </a:rPr>
              <a:t>Bi-variate data consists of  two different variables. It deals with find out the relationship among the two variables.  </a:t>
            </a:r>
          </a:p>
          <a:p>
            <a:pPr marL="400050" indent="-400050">
              <a:buFont typeface="+mj-lt"/>
              <a:buAutoNum type="romanUcPeriod"/>
            </a:pPr>
            <a:r>
              <a:rPr lang="en-US" sz="2000" dirty="0">
                <a:latin typeface="Garamond" panose="02020404030301010803" pitchFamily="18" charset="0"/>
              </a:rPr>
              <a:t> Categorical &amp; Categorical   </a:t>
            </a:r>
          </a:p>
          <a:p>
            <a:pPr marL="400050" indent="-400050">
              <a:buFont typeface="+mj-lt"/>
              <a:buAutoNum type="romanUcPeriod"/>
            </a:pPr>
            <a:r>
              <a:rPr lang="en-US" sz="2000" dirty="0">
                <a:latin typeface="Garamond" panose="02020404030301010803" pitchFamily="18" charset="0"/>
              </a:rPr>
              <a:t> Categorical &amp; Numerical</a:t>
            </a:r>
          </a:p>
          <a:p>
            <a:pPr marL="400050" indent="-400050">
              <a:buFont typeface="+mj-lt"/>
              <a:buAutoNum type="romanUcPeriod"/>
            </a:pPr>
            <a:r>
              <a:rPr lang="en-US" sz="2000" dirty="0">
                <a:latin typeface="Garamond" panose="02020404030301010803" pitchFamily="18" charset="0"/>
              </a:rPr>
              <a:t> Numerical &amp;  Numerical</a:t>
            </a:r>
          </a:p>
          <a:p>
            <a:endParaRPr lang="en-US" sz="2000" b="1" dirty="0">
              <a:latin typeface="Garamond" panose="02020404030301010803" pitchFamily="18" charset="0"/>
            </a:endParaRPr>
          </a:p>
          <a:p>
            <a:r>
              <a:rPr lang="en-IN" sz="2400" u="sng" dirty="0">
                <a:solidFill>
                  <a:srgbClr val="FF0000"/>
                </a:solidFill>
                <a:latin typeface="Garamond" panose="02020404030301010803" pitchFamily="18" charset="0"/>
              </a:rPr>
              <a:t>Multi-Variate analysis:</a:t>
            </a:r>
          </a:p>
          <a:p>
            <a:r>
              <a:rPr lang="en-IN" sz="2000" dirty="0">
                <a:latin typeface="Garamond" panose="02020404030301010803" pitchFamily="18" charset="0"/>
              </a:rPr>
              <a:t>Multivariate analysis consists of more than two variables .It can be analysed simultaneously.</a:t>
            </a:r>
          </a:p>
          <a:p>
            <a:pPr marL="400050" indent="-400050">
              <a:buFont typeface="+mj-lt"/>
              <a:buAutoNum type="romanUcPeriod"/>
            </a:pPr>
            <a:r>
              <a:rPr lang="en-IN" sz="2000" dirty="0">
                <a:latin typeface="Garamond" panose="02020404030301010803" pitchFamily="18" charset="0"/>
              </a:rPr>
              <a:t> Two Categorical and one Numerical</a:t>
            </a:r>
          </a:p>
          <a:p>
            <a:pPr marL="400050" indent="-400050">
              <a:buFont typeface="+mj-lt"/>
              <a:buAutoNum type="romanUcPeriod"/>
            </a:pPr>
            <a:r>
              <a:rPr lang="en-IN" sz="2000" dirty="0">
                <a:latin typeface="Garamond" panose="02020404030301010803" pitchFamily="18" charset="0"/>
              </a:rPr>
              <a:t> Two Numerical and one Categorical</a:t>
            </a:r>
          </a:p>
          <a:p>
            <a:pPr marL="400050" indent="-400050">
              <a:buFont typeface="+mj-lt"/>
              <a:buAutoNum type="romanUcPeriod"/>
            </a:pPr>
            <a:r>
              <a:rPr lang="en-IN" sz="2000" dirty="0">
                <a:latin typeface="Garamond" panose="02020404030301010803" pitchFamily="18" charset="0"/>
              </a:rPr>
              <a:t>  Three or more Numerical</a:t>
            </a:r>
          </a:p>
          <a:p>
            <a:endParaRPr lang="en-IN" dirty="0"/>
          </a:p>
          <a:p>
            <a:endParaRPr lang="en-IN" b="1" u="sng" dirty="0">
              <a:solidFill>
                <a:srgbClr val="FF0000"/>
              </a:solidFill>
              <a:effectLst>
                <a:outerShdw blurRad="38100" dist="38100" dir="2700000" algn="tl">
                  <a:srgbClr val="000000">
                    <a:alpha val="43137"/>
                  </a:srgbClr>
                </a:outerShdw>
              </a:effectLst>
              <a:latin typeface="Book Antiqua" panose="02040602050305030304" pitchFamily="18" charset="0"/>
            </a:endParaRPr>
          </a:p>
        </p:txBody>
      </p:sp>
    </p:spTree>
    <p:extLst>
      <p:ext uri="{BB962C8B-B14F-4D97-AF65-F5344CB8AC3E}">
        <p14:creationId xmlns:p14="http://schemas.microsoft.com/office/powerpoint/2010/main" val="2164541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739C64-68B4-43CC-BE64-C937432CC982}"/>
              </a:ext>
            </a:extLst>
          </p:cNvPr>
          <p:cNvSpPr txBox="1"/>
          <p:nvPr/>
        </p:nvSpPr>
        <p:spPr>
          <a:xfrm>
            <a:off x="8671389" y="1489753"/>
            <a:ext cx="3082247" cy="3108543"/>
          </a:xfrm>
          <a:prstGeom prst="rect">
            <a:avLst/>
          </a:prstGeom>
          <a:noFill/>
        </p:spPr>
        <p:txBody>
          <a:bodyPr wrap="square" rtlCol="0">
            <a:spAutoFit/>
          </a:bodyPr>
          <a:lstStyle/>
          <a:p>
            <a:pPr marL="342900" indent="-342900">
              <a:buFont typeface="Wingdings" panose="05000000000000000000" pitchFamily="2" charset="2"/>
              <a:buChar char="Ø"/>
            </a:pPr>
            <a:r>
              <a:rPr lang="en-IN" sz="2800" dirty="0"/>
              <a:t>Given plot shows price in most of restaurants range from 200 to 2700.Greater than 2700 are extreme values</a:t>
            </a:r>
          </a:p>
        </p:txBody>
      </p:sp>
      <p:pic>
        <p:nvPicPr>
          <p:cNvPr id="6" name="Picture 5" descr="We just don't train, We transform the careers | Innomatics ...">
            <a:extLst>
              <a:ext uri="{FF2B5EF4-FFF2-40B4-BE49-F238E27FC236}">
                <a16:creationId xmlns:a16="http://schemas.microsoft.com/office/drawing/2014/main" id="{9D676273-6E3D-4763-B06D-C8B6F87DCF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3894" y="59473"/>
            <a:ext cx="2444817" cy="4658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F1339F4-C42B-4715-806C-497C766322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364" y="195209"/>
            <a:ext cx="8329399" cy="6452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214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430D1F8-BAF6-47B6-AB93-37E60A67E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898" y="205483"/>
            <a:ext cx="8685247" cy="61542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We just don't train, We transform the careers | Innomatics ...">
            <a:extLst>
              <a:ext uri="{FF2B5EF4-FFF2-40B4-BE49-F238E27FC236}">
                <a16:creationId xmlns:a16="http://schemas.microsoft.com/office/drawing/2014/main" id="{4115F05C-5537-4337-B1A9-3FA75A12F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3894" y="49198"/>
            <a:ext cx="2444817" cy="4658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CF26BC-20DE-42AC-9C5D-DD9B1B323E86}"/>
              </a:ext>
            </a:extLst>
          </p:cNvPr>
          <p:cNvSpPr txBox="1"/>
          <p:nvPr/>
        </p:nvSpPr>
        <p:spPr>
          <a:xfrm>
            <a:off x="8959065" y="2971800"/>
            <a:ext cx="3031036" cy="1384995"/>
          </a:xfrm>
          <a:prstGeom prst="rect">
            <a:avLst/>
          </a:prstGeom>
          <a:noFill/>
        </p:spPr>
        <p:txBody>
          <a:bodyPr wrap="square" rtlCol="0">
            <a:spAutoFit/>
          </a:bodyPr>
          <a:lstStyle/>
          <a:p>
            <a:pPr marL="457200" indent="-457200">
              <a:buFont typeface="Wingdings" panose="05000000000000000000" pitchFamily="2" charset="2"/>
              <a:buChar char="Ø"/>
            </a:pPr>
            <a:r>
              <a:rPr lang="en-IN" sz="2800" dirty="0"/>
              <a:t>Few restaurants prices more than 3000.</a:t>
            </a:r>
          </a:p>
        </p:txBody>
      </p:sp>
    </p:spTree>
    <p:extLst>
      <p:ext uri="{BB962C8B-B14F-4D97-AF65-F5344CB8AC3E}">
        <p14:creationId xmlns:p14="http://schemas.microsoft.com/office/powerpoint/2010/main" val="3079049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76D18A-4ACF-4A95-86A9-57CFD659BBF5}"/>
              </a:ext>
            </a:extLst>
          </p:cNvPr>
          <p:cNvSpPr txBox="1"/>
          <p:nvPr/>
        </p:nvSpPr>
        <p:spPr>
          <a:xfrm>
            <a:off x="9236466" y="2876763"/>
            <a:ext cx="2774023" cy="2246769"/>
          </a:xfrm>
          <a:prstGeom prst="rect">
            <a:avLst/>
          </a:prstGeom>
          <a:noFill/>
        </p:spPr>
        <p:txBody>
          <a:bodyPr wrap="square" rtlCol="0">
            <a:spAutoFit/>
          </a:bodyPr>
          <a:lstStyle/>
          <a:p>
            <a:pPr marL="285750" indent="-285750">
              <a:buFont typeface="Wingdings" panose="05000000000000000000" pitchFamily="2" charset="2"/>
              <a:buChar char="Ø"/>
            </a:pPr>
            <a:r>
              <a:rPr lang="en-IN" sz="2800" dirty="0"/>
              <a:t>Ninety six in west Hyderabad has maximum price.</a:t>
            </a:r>
          </a:p>
        </p:txBody>
      </p:sp>
      <p:pic>
        <p:nvPicPr>
          <p:cNvPr id="6" name="Picture 5" descr="We just don't train, We transform the careers | Innomatics ...">
            <a:extLst>
              <a:ext uri="{FF2B5EF4-FFF2-40B4-BE49-F238E27FC236}">
                <a16:creationId xmlns:a16="http://schemas.microsoft.com/office/drawing/2014/main" id="{D3BA16FE-EA1A-4396-BA30-369DB590A4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3894" y="59473"/>
            <a:ext cx="2444817" cy="46582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472E5578-8112-4D7D-956A-585FED4615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510" y="8102"/>
            <a:ext cx="8941941" cy="6968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981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50507C-D370-4E91-88E6-D9C63A691F0E}"/>
              </a:ext>
            </a:extLst>
          </p:cNvPr>
          <p:cNvSpPr txBox="1"/>
          <p:nvPr/>
        </p:nvSpPr>
        <p:spPr>
          <a:xfrm>
            <a:off x="8928242" y="1687530"/>
            <a:ext cx="2784296" cy="4401205"/>
          </a:xfrm>
          <a:prstGeom prst="rect">
            <a:avLst/>
          </a:prstGeom>
          <a:noFill/>
        </p:spPr>
        <p:txBody>
          <a:bodyPr wrap="square" rtlCol="0">
            <a:spAutoFit/>
          </a:bodyPr>
          <a:lstStyle/>
          <a:p>
            <a:pPr marL="342900" indent="-342900">
              <a:buFont typeface="Wingdings" panose="05000000000000000000" pitchFamily="2" charset="2"/>
              <a:buChar char="Ø"/>
            </a:pPr>
            <a:r>
              <a:rPr lang="en-IN" sz="2800" dirty="0"/>
              <a:t>Minimum price in most of restaurants range from 200 to 300.</a:t>
            </a:r>
          </a:p>
          <a:p>
            <a:pPr marL="342900" indent="-342900">
              <a:buFont typeface="Wingdings" panose="05000000000000000000" pitchFamily="2" charset="2"/>
              <a:buChar char="Ø"/>
            </a:pPr>
            <a:endParaRPr lang="en-IN" sz="2800" dirty="0"/>
          </a:p>
          <a:p>
            <a:pPr marL="342900" indent="-342900">
              <a:buFont typeface="Wingdings" panose="05000000000000000000" pitchFamily="2" charset="2"/>
              <a:buChar char="Ø"/>
            </a:pPr>
            <a:r>
              <a:rPr lang="en-IN" sz="2800" dirty="0"/>
              <a:t>In all regions has minimum price</a:t>
            </a:r>
          </a:p>
          <a:p>
            <a:r>
              <a:rPr lang="en-IN" sz="2800" dirty="0"/>
              <a:t>      Restaurants.</a:t>
            </a:r>
          </a:p>
        </p:txBody>
      </p:sp>
      <p:pic>
        <p:nvPicPr>
          <p:cNvPr id="6" name="Picture 5" descr="We just don't train, We transform the careers | Innomatics ...">
            <a:extLst>
              <a:ext uri="{FF2B5EF4-FFF2-40B4-BE49-F238E27FC236}">
                <a16:creationId xmlns:a16="http://schemas.microsoft.com/office/drawing/2014/main" id="{BA079C8F-DA93-4F5B-9199-F116500437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3894" y="49198"/>
            <a:ext cx="2444817" cy="46582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0EDB1EB-010D-48C0-AC92-79DC0B1BA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580" y="252412"/>
            <a:ext cx="7726165" cy="650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434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C01C8FC2-E812-4235-9A81-AC2AB98C3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935" y="328773"/>
            <a:ext cx="7479586" cy="65292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2B393C5-0097-4A38-9008-1DFBFA31A397}"/>
              </a:ext>
            </a:extLst>
          </p:cNvPr>
          <p:cNvSpPr txBox="1"/>
          <p:nvPr/>
        </p:nvSpPr>
        <p:spPr>
          <a:xfrm>
            <a:off x="7859731" y="2971800"/>
            <a:ext cx="4147334" cy="1815882"/>
          </a:xfrm>
          <a:prstGeom prst="rect">
            <a:avLst/>
          </a:prstGeom>
          <a:noFill/>
        </p:spPr>
        <p:txBody>
          <a:bodyPr wrap="square" rtlCol="0">
            <a:spAutoFit/>
          </a:bodyPr>
          <a:lstStyle/>
          <a:p>
            <a:pPr marL="285750" indent="-285750">
              <a:buFont typeface="Wingdings" panose="05000000000000000000" pitchFamily="2" charset="2"/>
              <a:buChar char="Ø"/>
            </a:pPr>
            <a:r>
              <a:rPr lang="en-IN" sz="2800" dirty="0"/>
              <a:t>Given plot shows that restaurants which has more price it has chance that more rating</a:t>
            </a:r>
          </a:p>
        </p:txBody>
      </p:sp>
      <p:pic>
        <p:nvPicPr>
          <p:cNvPr id="6" name="Picture 5" descr="We just don't train, We transform the careers | Innomatics ...">
            <a:extLst>
              <a:ext uri="{FF2B5EF4-FFF2-40B4-BE49-F238E27FC236}">
                <a16:creationId xmlns:a16="http://schemas.microsoft.com/office/drawing/2014/main" id="{3E317FA6-1341-4A3A-9259-A62109352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3894" y="59473"/>
            <a:ext cx="2444817" cy="465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968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C3BA8-FA90-42FC-8F8E-085DFF2C48F6}"/>
              </a:ext>
            </a:extLst>
          </p:cNvPr>
          <p:cNvSpPr txBox="1"/>
          <p:nvPr/>
        </p:nvSpPr>
        <p:spPr>
          <a:xfrm>
            <a:off x="8681663" y="2971799"/>
            <a:ext cx="3041150" cy="1384995"/>
          </a:xfrm>
          <a:prstGeom prst="rect">
            <a:avLst/>
          </a:prstGeom>
          <a:noFill/>
        </p:spPr>
        <p:txBody>
          <a:bodyPr wrap="square" rtlCol="0">
            <a:spAutoFit/>
          </a:bodyPr>
          <a:lstStyle/>
          <a:p>
            <a:pPr marL="285750" indent="-285750">
              <a:buFont typeface="Wingdings" panose="05000000000000000000" pitchFamily="2" charset="2"/>
              <a:buChar char="Ø"/>
            </a:pPr>
            <a:r>
              <a:rPr lang="en-IN" sz="2800" dirty="0"/>
              <a:t>Prices in most of restaurants are budget friendly</a:t>
            </a:r>
          </a:p>
        </p:txBody>
      </p:sp>
      <p:pic>
        <p:nvPicPr>
          <p:cNvPr id="6146" name="Picture 2">
            <a:extLst>
              <a:ext uri="{FF2B5EF4-FFF2-40B4-BE49-F238E27FC236}">
                <a16:creationId xmlns:a16="http://schemas.microsoft.com/office/drawing/2014/main" id="{A61D7A38-8092-443F-A568-4A7E2BB73E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500" y="0"/>
            <a:ext cx="847618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000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851E940-CBBA-4F1D-9D05-95E4C5ED7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37" y="1135296"/>
            <a:ext cx="7397393" cy="575352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12A81C9-24DB-4F09-9838-7F47394FC16D}"/>
              </a:ext>
            </a:extLst>
          </p:cNvPr>
          <p:cNvSpPr txBox="1"/>
          <p:nvPr/>
        </p:nvSpPr>
        <p:spPr>
          <a:xfrm>
            <a:off x="5732981" y="184935"/>
            <a:ext cx="1551397" cy="646331"/>
          </a:xfrm>
          <a:prstGeom prst="rect">
            <a:avLst/>
          </a:prstGeom>
          <a:noFill/>
        </p:spPr>
        <p:txBody>
          <a:bodyPr wrap="square" rtlCol="0">
            <a:spAutoFit/>
          </a:bodyPr>
          <a:lstStyle/>
          <a:p>
            <a:r>
              <a:rPr lang="en-IN" sz="3600" u="sng" dirty="0">
                <a:solidFill>
                  <a:srgbClr val="FF0000"/>
                </a:solidFill>
              </a:rPr>
              <a:t>Cuisine</a:t>
            </a:r>
          </a:p>
        </p:txBody>
      </p:sp>
      <p:sp>
        <p:nvSpPr>
          <p:cNvPr id="3" name="TextBox 2">
            <a:extLst>
              <a:ext uri="{FF2B5EF4-FFF2-40B4-BE49-F238E27FC236}">
                <a16:creationId xmlns:a16="http://schemas.microsoft.com/office/drawing/2014/main" id="{4E69F5FC-D34E-45B5-BC98-33440241718F}"/>
              </a:ext>
            </a:extLst>
          </p:cNvPr>
          <p:cNvSpPr txBox="1"/>
          <p:nvPr/>
        </p:nvSpPr>
        <p:spPr>
          <a:xfrm>
            <a:off x="7643971" y="1731194"/>
            <a:ext cx="3842537" cy="2246769"/>
          </a:xfrm>
          <a:prstGeom prst="rect">
            <a:avLst/>
          </a:prstGeom>
          <a:noFill/>
        </p:spPr>
        <p:txBody>
          <a:bodyPr wrap="square" rtlCol="0">
            <a:spAutoFit/>
          </a:bodyPr>
          <a:lstStyle/>
          <a:p>
            <a:pPr marL="342900" indent="-342900">
              <a:buFont typeface="Wingdings" panose="05000000000000000000" pitchFamily="2" charset="2"/>
              <a:buChar char="Ø"/>
            </a:pPr>
            <a:r>
              <a:rPr lang="en-IN" sz="2800" dirty="0"/>
              <a:t>Plot shows the top 10 combination of cuisines offered by restaurants and their prices</a:t>
            </a:r>
          </a:p>
        </p:txBody>
      </p:sp>
    </p:spTree>
    <p:extLst>
      <p:ext uri="{BB962C8B-B14F-4D97-AF65-F5344CB8AC3E}">
        <p14:creationId xmlns:p14="http://schemas.microsoft.com/office/powerpoint/2010/main" val="3571030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e just don't train, We transform the careers | Innomatics ...">
            <a:extLst>
              <a:ext uri="{FF2B5EF4-FFF2-40B4-BE49-F238E27FC236}">
                <a16:creationId xmlns:a16="http://schemas.microsoft.com/office/drawing/2014/main" id="{280C4B4D-D8A3-4317-82B5-71CF24E72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0528" y="0"/>
            <a:ext cx="2444817" cy="4658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0118DD1-0823-4C2E-9441-503C139AC7E0}"/>
              </a:ext>
            </a:extLst>
          </p:cNvPr>
          <p:cNvSpPr txBox="1"/>
          <p:nvPr/>
        </p:nvSpPr>
        <p:spPr>
          <a:xfrm>
            <a:off x="1140431" y="785972"/>
            <a:ext cx="2856216" cy="646331"/>
          </a:xfrm>
          <a:prstGeom prst="rect">
            <a:avLst/>
          </a:prstGeom>
          <a:noFill/>
        </p:spPr>
        <p:txBody>
          <a:bodyPr wrap="square" rtlCol="0">
            <a:spAutoFit/>
          </a:bodyPr>
          <a:lstStyle/>
          <a:p>
            <a:r>
              <a:rPr lang="en-IN" sz="3600" u="sng" dirty="0">
                <a:effectLst>
                  <a:outerShdw blurRad="38100" dist="38100" dir="2700000" algn="tl">
                    <a:srgbClr val="000000">
                      <a:alpha val="43137"/>
                    </a:srgbClr>
                  </a:outerShdw>
                </a:effectLst>
                <a:latin typeface="Book Antiqua" panose="02040602050305030304" pitchFamily="18" charset="0"/>
              </a:rPr>
              <a:t>Conclusion:</a:t>
            </a:r>
          </a:p>
        </p:txBody>
      </p:sp>
      <p:sp>
        <p:nvSpPr>
          <p:cNvPr id="5" name="TextBox 4">
            <a:extLst>
              <a:ext uri="{FF2B5EF4-FFF2-40B4-BE49-F238E27FC236}">
                <a16:creationId xmlns:a16="http://schemas.microsoft.com/office/drawing/2014/main" id="{1F923376-331E-4D31-A0CE-B1FFD446A7BD}"/>
              </a:ext>
            </a:extLst>
          </p:cNvPr>
          <p:cNvSpPr txBox="1"/>
          <p:nvPr/>
        </p:nvSpPr>
        <p:spPr>
          <a:xfrm>
            <a:off x="1047963" y="2049694"/>
            <a:ext cx="5270644" cy="6955750"/>
          </a:xfrm>
          <a:prstGeom prst="rect">
            <a:avLst/>
          </a:prstGeom>
          <a:noFill/>
        </p:spPr>
        <p:txBody>
          <a:bodyPr wrap="square" rtlCol="0">
            <a:spAutoFit/>
          </a:bodyPr>
          <a:lstStyle/>
          <a:p>
            <a:pPr marL="285750" indent="-285750">
              <a:buFont typeface="Wingdings" panose="05000000000000000000" pitchFamily="2" charset="2"/>
              <a:buChar char="Ø"/>
            </a:pPr>
            <a:r>
              <a:rPr lang="en-IN" sz="2800" dirty="0">
                <a:latin typeface="Garamond" panose="02020404030301010803" pitchFamily="18" charset="0"/>
              </a:rPr>
              <a:t>Prices in Most of restaurants are budget friendly ranges from 200 to 2700.</a:t>
            </a:r>
          </a:p>
          <a:p>
            <a:pPr marL="285750" indent="-285750">
              <a:buFont typeface="Wingdings" panose="05000000000000000000" pitchFamily="2" charset="2"/>
              <a:buChar char="Ø"/>
            </a:pPr>
            <a:endParaRPr lang="en-IN" sz="2800" dirty="0">
              <a:latin typeface="Garamond" panose="02020404030301010803" pitchFamily="18" charset="0"/>
            </a:endParaRPr>
          </a:p>
          <a:p>
            <a:pPr marL="285750" indent="-285750">
              <a:buFont typeface="Wingdings" panose="05000000000000000000" pitchFamily="2" charset="2"/>
              <a:buChar char="Ø"/>
            </a:pPr>
            <a:r>
              <a:rPr lang="en-IN" sz="2800" dirty="0">
                <a:latin typeface="Garamond" panose="02020404030301010803" pitchFamily="18" charset="0"/>
              </a:rPr>
              <a:t>Minimum price range  in most of restaurants is 200-300.</a:t>
            </a:r>
          </a:p>
          <a:p>
            <a:pPr marL="285750" indent="-285750">
              <a:buFont typeface="Wingdings" panose="05000000000000000000" pitchFamily="2" charset="2"/>
              <a:buChar char="Ø"/>
            </a:pPr>
            <a:endParaRPr lang="en-IN" sz="2800" dirty="0">
              <a:latin typeface="Garamond" panose="02020404030301010803" pitchFamily="18" charset="0"/>
            </a:endParaRPr>
          </a:p>
          <a:p>
            <a:pPr marL="285750" indent="-285750">
              <a:buFont typeface="Wingdings" panose="05000000000000000000" pitchFamily="2" charset="2"/>
              <a:buChar char="Ø"/>
            </a:pPr>
            <a:r>
              <a:rPr lang="en-IN" sz="2800" dirty="0">
                <a:latin typeface="Garamond" panose="02020404030301010803" pitchFamily="18" charset="0"/>
              </a:rPr>
              <a:t>Maximum price in some restaurants ranges from 3000-5000. </a:t>
            </a:r>
          </a:p>
          <a:p>
            <a:pPr marL="285750" indent="-285750">
              <a:buFont typeface="Wingdings" panose="05000000000000000000" pitchFamily="2" charset="2"/>
              <a:buChar char="Ø"/>
            </a:pPr>
            <a:endParaRPr lang="en-IN" sz="2800" dirty="0">
              <a:latin typeface="Garamond" panose="02020404030301010803" pitchFamily="18" charset="0"/>
            </a:endParaRPr>
          </a:p>
          <a:p>
            <a:endParaRPr lang="en-IN" sz="2400" dirty="0">
              <a:latin typeface="Garamond" panose="02020404030301010803" pitchFamily="18" charset="0"/>
            </a:endParaRPr>
          </a:p>
          <a:p>
            <a:pPr marL="285750" indent="-285750">
              <a:buFont typeface="Wingdings" panose="05000000000000000000" pitchFamily="2" charset="2"/>
              <a:buChar char="Ø"/>
            </a:pPr>
            <a:endParaRPr lang="en-IN" sz="2400" dirty="0">
              <a:latin typeface="Garamond" panose="02020404030301010803" pitchFamily="18" charset="0"/>
            </a:endParaRPr>
          </a:p>
          <a:p>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1891603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15A810-D3D7-464E-B718-18BD05351FC4}"/>
              </a:ext>
            </a:extLst>
          </p:cNvPr>
          <p:cNvSpPr txBox="1"/>
          <p:nvPr/>
        </p:nvSpPr>
        <p:spPr>
          <a:xfrm>
            <a:off x="1017140" y="66781"/>
            <a:ext cx="4705565" cy="707886"/>
          </a:xfrm>
          <a:prstGeom prst="rect">
            <a:avLst/>
          </a:prstGeom>
          <a:noFill/>
        </p:spPr>
        <p:txBody>
          <a:bodyPr wrap="square" rtlCol="0">
            <a:spAutoFit/>
          </a:bodyPr>
          <a:lstStyle/>
          <a:p>
            <a:r>
              <a:rPr lang="en-IN" sz="4000" u="sng" dirty="0">
                <a:solidFill>
                  <a:schemeClr val="accent2">
                    <a:lumMod val="75000"/>
                  </a:schemeClr>
                </a:solidFill>
                <a:latin typeface="Garamond" panose="02020404030301010803" pitchFamily="18" charset="0"/>
              </a:rPr>
              <a:t>Challenges Faced:</a:t>
            </a:r>
          </a:p>
        </p:txBody>
      </p:sp>
      <p:sp>
        <p:nvSpPr>
          <p:cNvPr id="6" name="TextBox 5">
            <a:extLst>
              <a:ext uri="{FF2B5EF4-FFF2-40B4-BE49-F238E27FC236}">
                <a16:creationId xmlns:a16="http://schemas.microsoft.com/office/drawing/2014/main" id="{9EFD4C84-54E4-4104-B52D-7A90C1FF1581}"/>
              </a:ext>
            </a:extLst>
          </p:cNvPr>
          <p:cNvSpPr txBox="1"/>
          <p:nvPr/>
        </p:nvSpPr>
        <p:spPr>
          <a:xfrm>
            <a:off x="1030839" y="1186665"/>
            <a:ext cx="10743345" cy="5509200"/>
          </a:xfrm>
          <a:prstGeom prst="rect">
            <a:avLst/>
          </a:prstGeom>
          <a:noFill/>
        </p:spPr>
        <p:txBody>
          <a:bodyPr wrap="square" rtlCol="0">
            <a:spAutoFit/>
          </a:bodyPr>
          <a:lstStyle/>
          <a:p>
            <a:pPr marL="285750" indent="-285750">
              <a:buFont typeface="Wingdings" panose="05000000000000000000" pitchFamily="2" charset="2"/>
              <a:buChar char="Ø"/>
            </a:pPr>
            <a:r>
              <a:rPr lang="en-US" sz="3600" dirty="0">
                <a:solidFill>
                  <a:schemeClr val="tx1">
                    <a:lumMod val="95000"/>
                    <a:lumOff val="5000"/>
                  </a:schemeClr>
                </a:solidFill>
                <a:latin typeface="Garamond" panose="02020404030301010803" pitchFamily="18" charset="0"/>
              </a:rPr>
              <a:t>While  web scraping   faced  lot of difficulties to extract the data initially. </a:t>
            </a:r>
          </a:p>
          <a:p>
            <a:pPr marL="285750" indent="-285750">
              <a:buFont typeface="Wingdings" panose="05000000000000000000" pitchFamily="2" charset="2"/>
              <a:buChar char="Ø"/>
            </a:pPr>
            <a:r>
              <a:rPr lang="en-US" sz="3600" dirty="0">
                <a:solidFill>
                  <a:schemeClr val="tx1">
                    <a:lumMod val="95000"/>
                    <a:lumOff val="5000"/>
                  </a:schemeClr>
                </a:solidFill>
                <a:latin typeface="Garamond" panose="02020404030301010803" pitchFamily="18" charset="0"/>
              </a:rPr>
              <a:t> By  using regex extracted the data easily.</a:t>
            </a:r>
            <a:endParaRPr lang="en-US" sz="2400" b="1" dirty="0">
              <a:solidFill>
                <a:schemeClr val="tx1">
                  <a:lumMod val="95000"/>
                  <a:lumOff val="5000"/>
                </a:schemeClr>
              </a:solidFill>
              <a:latin typeface="Garamond" panose="02020404030301010803" pitchFamily="18" charset="0"/>
            </a:endParaRPr>
          </a:p>
          <a:p>
            <a:r>
              <a:rPr lang="en-US" sz="2400" b="1" dirty="0">
                <a:solidFill>
                  <a:schemeClr val="tx1">
                    <a:lumMod val="95000"/>
                    <a:lumOff val="5000"/>
                  </a:schemeClr>
                </a:solidFill>
                <a:latin typeface="Garamond" panose="02020404030301010803" pitchFamily="18" charset="0"/>
              </a:rPr>
              <a:t>EX:</a:t>
            </a:r>
          </a:p>
          <a:p>
            <a:r>
              <a:rPr lang="en-US" sz="2000" dirty="0">
                <a:solidFill>
                  <a:schemeClr val="tx1">
                    <a:lumMod val="95000"/>
                    <a:lumOff val="5000"/>
                  </a:schemeClr>
                </a:solidFill>
              </a:rPr>
              <a:t>Cuisine = []</a:t>
            </a:r>
          </a:p>
          <a:p>
            <a:r>
              <a:rPr lang="en-US" sz="2000" dirty="0">
                <a:solidFill>
                  <a:schemeClr val="tx1">
                    <a:lumMod val="95000"/>
                    <a:lumOff val="5000"/>
                  </a:schemeClr>
                </a:solidFill>
              </a:rPr>
              <a:t>for </a:t>
            </a:r>
            <a:r>
              <a:rPr lang="en-US" sz="2000" dirty="0" err="1">
                <a:solidFill>
                  <a:schemeClr val="tx1">
                    <a:lumMod val="95000"/>
                    <a:lumOff val="5000"/>
                  </a:schemeClr>
                </a:solidFill>
              </a:rPr>
              <a:t>i</a:t>
            </a:r>
            <a:r>
              <a:rPr lang="en-US" sz="2000" dirty="0">
                <a:solidFill>
                  <a:schemeClr val="tx1">
                    <a:lumMod val="95000"/>
                    <a:lumOff val="5000"/>
                  </a:schemeClr>
                </a:solidFill>
              </a:rPr>
              <a:t> in </a:t>
            </a:r>
            <a:r>
              <a:rPr lang="en-US" sz="2000" dirty="0" err="1">
                <a:solidFill>
                  <a:schemeClr val="tx1">
                    <a:lumMod val="95000"/>
                    <a:lumOff val="5000"/>
                  </a:schemeClr>
                </a:solidFill>
              </a:rPr>
              <a:t>soup.find_all</a:t>
            </a:r>
            <a:r>
              <a:rPr lang="en-US" sz="2000" dirty="0">
                <a:solidFill>
                  <a:schemeClr val="tx1">
                    <a:lumMod val="95000"/>
                    <a:lumOff val="5000"/>
                  </a:schemeClr>
                </a:solidFill>
              </a:rPr>
              <a:t>('div', class_="</a:t>
            </a:r>
            <a:r>
              <a:rPr lang="en-US" sz="2000" dirty="0" err="1">
                <a:solidFill>
                  <a:schemeClr val="tx1">
                    <a:lumMod val="95000"/>
                    <a:lumOff val="5000"/>
                  </a:schemeClr>
                </a:solidFill>
              </a:rPr>
              <a:t>restnt</a:t>
            </a:r>
            <a:r>
              <a:rPr lang="en-US" sz="2000" dirty="0">
                <a:solidFill>
                  <a:schemeClr val="tx1">
                    <a:lumMod val="95000"/>
                    <a:lumOff val="5000"/>
                  </a:schemeClr>
                </a:solidFill>
              </a:rPr>
              <a:t>-main-wrap </a:t>
            </a:r>
            <a:r>
              <a:rPr lang="en-US" sz="2000" dirty="0" err="1">
                <a:solidFill>
                  <a:schemeClr val="tx1">
                    <a:lumMod val="95000"/>
                    <a:lumOff val="5000"/>
                  </a:schemeClr>
                </a:solidFill>
              </a:rPr>
              <a:t>clearfix</a:t>
            </a:r>
            <a:r>
              <a:rPr lang="en-US" sz="2000" dirty="0">
                <a:solidFill>
                  <a:schemeClr val="tx1">
                    <a:lumMod val="95000"/>
                    <a:lumOff val="5000"/>
                  </a:schemeClr>
                </a:solidFill>
              </a:rPr>
              <a:t>"): </a:t>
            </a:r>
          </a:p>
          <a:p>
            <a:endParaRPr lang="en-US" sz="2000" dirty="0">
              <a:solidFill>
                <a:schemeClr val="tx1">
                  <a:lumMod val="95000"/>
                  <a:lumOff val="5000"/>
                </a:schemeClr>
              </a:solidFill>
            </a:endParaRPr>
          </a:p>
          <a:p>
            <a:r>
              <a:rPr lang="en-US" sz="2000" dirty="0">
                <a:solidFill>
                  <a:schemeClr val="tx1">
                    <a:lumMod val="95000"/>
                    <a:lumOff val="5000"/>
                  </a:schemeClr>
                </a:solidFill>
              </a:rPr>
              <a:t>	text = </a:t>
            </a:r>
            <a:r>
              <a:rPr lang="en-US" sz="2000" dirty="0" err="1">
                <a:solidFill>
                  <a:schemeClr val="tx1">
                    <a:lumMod val="95000"/>
                    <a:lumOff val="5000"/>
                  </a:schemeClr>
                </a:solidFill>
              </a:rPr>
              <a:t>i.find</a:t>
            </a:r>
            <a:r>
              <a:rPr lang="en-US" sz="2000" dirty="0">
                <a:solidFill>
                  <a:schemeClr val="tx1">
                    <a:lumMod val="95000"/>
                    <a:lumOff val="5000"/>
                  </a:schemeClr>
                </a:solidFill>
              </a:rPr>
              <a:t>("span", class_="double-line-ellipsis").text</a:t>
            </a:r>
          </a:p>
          <a:p>
            <a:r>
              <a:rPr lang="en-US" sz="2000" dirty="0">
                <a:solidFill>
                  <a:schemeClr val="tx1">
                    <a:lumMod val="95000"/>
                    <a:lumOff val="5000"/>
                  </a:schemeClr>
                </a:solidFill>
              </a:rPr>
              <a:t>    </a:t>
            </a:r>
          </a:p>
          <a:p>
            <a:r>
              <a:rPr lang="en-US" sz="2000" dirty="0">
                <a:solidFill>
                  <a:schemeClr val="tx1">
                    <a:lumMod val="95000"/>
                    <a:lumOff val="5000"/>
                  </a:schemeClr>
                </a:solidFill>
              </a:rPr>
              <a:t>       	 regex = </a:t>
            </a:r>
            <a:r>
              <a:rPr lang="en-US" sz="2000" dirty="0" err="1">
                <a:solidFill>
                  <a:schemeClr val="tx1">
                    <a:lumMod val="95000"/>
                    <a:lumOff val="5000"/>
                  </a:schemeClr>
                </a:solidFill>
              </a:rPr>
              <a:t>re.findall</a:t>
            </a:r>
            <a:r>
              <a:rPr lang="en-US" sz="2000" dirty="0">
                <a:solidFill>
                  <a:schemeClr val="tx1">
                    <a:lumMod val="95000"/>
                    <a:lumOff val="5000"/>
                  </a:schemeClr>
                </a:solidFill>
              </a:rPr>
              <a:t>(r'\|(.+)',text)</a:t>
            </a:r>
          </a:p>
          <a:p>
            <a:endParaRPr lang="en-US" sz="2000" dirty="0">
              <a:solidFill>
                <a:schemeClr val="tx1">
                  <a:lumMod val="95000"/>
                  <a:lumOff val="5000"/>
                </a:schemeClr>
              </a:solidFill>
            </a:endParaRPr>
          </a:p>
          <a:p>
            <a:r>
              <a:rPr lang="en-US" sz="2000" dirty="0">
                <a:solidFill>
                  <a:schemeClr val="tx1">
                    <a:lumMod val="95000"/>
                    <a:lumOff val="5000"/>
                  </a:schemeClr>
                </a:solidFill>
              </a:rPr>
              <a:t>        	if regex:</a:t>
            </a:r>
          </a:p>
          <a:p>
            <a:r>
              <a:rPr lang="en-US" sz="2000" dirty="0">
                <a:solidFill>
                  <a:schemeClr val="tx1">
                    <a:lumMod val="95000"/>
                    <a:lumOff val="5000"/>
                  </a:schemeClr>
                </a:solidFill>
              </a:rPr>
              <a:t>           	     </a:t>
            </a:r>
            <a:r>
              <a:rPr lang="en-US" sz="2000" dirty="0" err="1">
                <a:solidFill>
                  <a:schemeClr val="tx1">
                    <a:lumMod val="95000"/>
                    <a:lumOff val="5000"/>
                  </a:schemeClr>
                </a:solidFill>
              </a:rPr>
              <a:t>Cuisine.append</a:t>
            </a:r>
            <a:r>
              <a:rPr lang="en-US" sz="2000" dirty="0">
                <a:solidFill>
                  <a:schemeClr val="tx1">
                    <a:lumMod val="95000"/>
                    <a:lumOff val="5000"/>
                  </a:schemeClr>
                </a:solidFill>
              </a:rPr>
              <a:t>(regex[0])</a:t>
            </a:r>
          </a:p>
          <a:p>
            <a:r>
              <a:rPr lang="en-US" sz="2000" dirty="0">
                <a:solidFill>
                  <a:schemeClr val="tx1">
                    <a:lumMod val="95000"/>
                    <a:lumOff val="5000"/>
                  </a:schemeClr>
                </a:solidFill>
              </a:rPr>
              <a:t>                else:</a:t>
            </a:r>
          </a:p>
          <a:p>
            <a:r>
              <a:rPr lang="en-US" sz="2000" dirty="0">
                <a:solidFill>
                  <a:schemeClr val="tx1">
                    <a:lumMod val="95000"/>
                    <a:lumOff val="5000"/>
                  </a:schemeClr>
                </a:solidFill>
              </a:rPr>
              <a:t>                       </a:t>
            </a:r>
            <a:r>
              <a:rPr lang="en-US" sz="2000" dirty="0" err="1">
                <a:solidFill>
                  <a:schemeClr val="tx1">
                    <a:lumMod val="95000"/>
                    <a:lumOff val="5000"/>
                  </a:schemeClr>
                </a:solidFill>
              </a:rPr>
              <a:t>Cuisine.append</a:t>
            </a:r>
            <a:r>
              <a:rPr lang="en-US" sz="2000" dirty="0">
                <a:solidFill>
                  <a:schemeClr val="tx1">
                    <a:lumMod val="95000"/>
                    <a:lumOff val="5000"/>
                  </a:schemeClr>
                </a:solidFill>
              </a:rPr>
              <a:t>(</a:t>
            </a:r>
            <a:r>
              <a:rPr lang="en-US" sz="2000" dirty="0" err="1">
                <a:solidFill>
                  <a:schemeClr val="tx1">
                    <a:lumMod val="95000"/>
                    <a:lumOff val="5000"/>
                  </a:schemeClr>
                </a:solidFill>
              </a:rPr>
              <a:t>np.nan</a:t>
            </a:r>
            <a:r>
              <a:rPr lang="en-US" sz="2000" dirty="0">
                <a:solidFill>
                  <a:schemeClr val="tx1">
                    <a:lumMod val="95000"/>
                    <a:lumOff val="5000"/>
                  </a:schemeClr>
                </a:solidFill>
              </a:rPr>
              <a:t>) </a:t>
            </a:r>
          </a:p>
        </p:txBody>
      </p:sp>
      <p:pic>
        <p:nvPicPr>
          <p:cNvPr id="8" name="Picture 7" descr="We just don't train, We transform the careers | Innomatics ...">
            <a:extLst>
              <a:ext uri="{FF2B5EF4-FFF2-40B4-BE49-F238E27FC236}">
                <a16:creationId xmlns:a16="http://schemas.microsoft.com/office/drawing/2014/main" id="{980740BE-476C-401E-B461-35CA1239D6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9156" y="74487"/>
            <a:ext cx="2444817" cy="465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117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183675-0FEC-4CAA-B726-07427EF96731}"/>
              </a:ext>
            </a:extLst>
          </p:cNvPr>
          <p:cNvSpPr txBox="1"/>
          <p:nvPr/>
        </p:nvSpPr>
        <p:spPr>
          <a:xfrm>
            <a:off x="1212348" y="387082"/>
            <a:ext cx="7017251" cy="4401205"/>
          </a:xfrm>
          <a:prstGeom prst="rect">
            <a:avLst/>
          </a:prstGeom>
          <a:noFill/>
        </p:spPr>
        <p:txBody>
          <a:bodyPr wrap="square" rtlCol="0">
            <a:spAutoFit/>
          </a:bodyPr>
          <a:lstStyle/>
          <a:p>
            <a:r>
              <a:rPr lang="en-IN" sz="4000" dirty="0">
                <a:solidFill>
                  <a:schemeClr val="accent2">
                    <a:lumMod val="50000"/>
                  </a:schemeClr>
                </a:solidFill>
                <a:effectLst>
                  <a:outerShdw blurRad="38100" dist="38100" dir="2700000" algn="tl">
                    <a:srgbClr val="000000">
                      <a:alpha val="43137"/>
                    </a:srgbClr>
                  </a:outerShdw>
                </a:effectLst>
              </a:rPr>
              <a:t>About us:</a:t>
            </a:r>
          </a:p>
          <a:p>
            <a:endParaRPr lang="en-IN" sz="4000" dirty="0">
              <a:solidFill>
                <a:schemeClr val="accent2">
                  <a:lumMod val="50000"/>
                </a:schemeClr>
              </a:solidFill>
              <a:effectLst>
                <a:outerShdw blurRad="38100" dist="38100" dir="2700000" algn="tl">
                  <a:srgbClr val="000000">
                    <a:alpha val="43137"/>
                  </a:srgbClr>
                </a:outerShdw>
              </a:effectLst>
            </a:endParaRPr>
          </a:p>
          <a:p>
            <a:endParaRPr lang="en-IN" sz="4000" dirty="0">
              <a:solidFill>
                <a:schemeClr val="accent2">
                  <a:lumMod val="50000"/>
                </a:schemeClr>
              </a:solidFill>
              <a:effectLst>
                <a:outerShdw blurRad="38100" dist="38100" dir="2700000" algn="tl">
                  <a:srgbClr val="000000">
                    <a:alpha val="43137"/>
                  </a:srgbClr>
                </a:outerShdw>
              </a:effectLst>
            </a:endParaRPr>
          </a:p>
          <a:p>
            <a:endParaRPr lang="en-IN" sz="4000" dirty="0">
              <a:solidFill>
                <a:schemeClr val="accent2">
                  <a:lumMod val="50000"/>
                </a:schemeClr>
              </a:solidFill>
              <a:effectLst>
                <a:outerShdw blurRad="38100" dist="38100" dir="2700000" algn="tl">
                  <a:srgbClr val="000000">
                    <a:alpha val="43137"/>
                  </a:srgbClr>
                </a:outerShdw>
              </a:effectLst>
            </a:endParaRPr>
          </a:p>
          <a:p>
            <a:endParaRPr lang="en-IN" sz="4000" dirty="0">
              <a:solidFill>
                <a:schemeClr val="accent2">
                  <a:lumMod val="50000"/>
                </a:schemeClr>
              </a:solidFill>
              <a:effectLst>
                <a:outerShdw blurRad="38100" dist="38100" dir="2700000" algn="tl">
                  <a:srgbClr val="000000">
                    <a:alpha val="43137"/>
                  </a:srgbClr>
                </a:outerShdw>
              </a:effectLst>
            </a:endParaRPr>
          </a:p>
          <a:p>
            <a:endParaRPr lang="en-IN" sz="4000" dirty="0">
              <a:solidFill>
                <a:schemeClr val="accent2">
                  <a:lumMod val="50000"/>
                </a:schemeClr>
              </a:solidFill>
              <a:effectLst>
                <a:outerShdw blurRad="38100" dist="38100" dir="2700000" algn="tl">
                  <a:srgbClr val="000000">
                    <a:alpha val="43137"/>
                  </a:srgbClr>
                </a:outerShdw>
              </a:effectLst>
            </a:endParaRPr>
          </a:p>
          <a:p>
            <a:endParaRPr lang="en-IN" sz="4000" dirty="0">
              <a:solidFill>
                <a:schemeClr val="accent2">
                  <a:lumMod val="50000"/>
                </a:schemeClr>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A0A9ED1E-D3AA-4BCF-8011-87310092E372}"/>
              </a:ext>
            </a:extLst>
          </p:cNvPr>
          <p:cNvSpPr txBox="1"/>
          <p:nvPr/>
        </p:nvSpPr>
        <p:spPr>
          <a:xfrm>
            <a:off x="1212349" y="1310456"/>
            <a:ext cx="10897457" cy="2185214"/>
          </a:xfrm>
          <a:prstGeom prst="rect">
            <a:avLst/>
          </a:prstGeom>
          <a:noFill/>
        </p:spPr>
        <p:txBody>
          <a:bodyPr wrap="square" rtlCol="0">
            <a:spAutoFit/>
          </a:bodyPr>
          <a:lstStyle/>
          <a:p>
            <a:r>
              <a:rPr lang="en-IN" sz="3600" dirty="0" err="1">
                <a:latin typeface="Garamond" panose="02020404030301010803" pitchFamily="18" charset="0"/>
              </a:rPr>
              <a:t>CH.Sandhya</a:t>
            </a:r>
            <a:r>
              <a:rPr lang="en-IN" sz="3600" dirty="0">
                <a:latin typeface="Garamond" panose="02020404030301010803" pitchFamily="18" charset="0"/>
              </a:rPr>
              <a:t> Rani M.sc(Statistics)</a:t>
            </a:r>
            <a:endParaRPr lang="en-US" sz="3600" dirty="0">
              <a:solidFill>
                <a:schemeClr val="accent2">
                  <a:lumMod val="75000"/>
                </a:schemeClr>
              </a:solidFill>
              <a:latin typeface="Garamond" panose="02020404030301010803" pitchFamily="18" charset="0"/>
              <a:ea typeface="Calibri"/>
              <a:cs typeface="Calibri"/>
              <a:sym typeface="Calibri"/>
            </a:endParaRPr>
          </a:p>
          <a:p>
            <a:pPr>
              <a:buClr>
                <a:schemeClr val="dk1"/>
              </a:buClr>
              <a:buSzPts val="1800"/>
            </a:pPr>
            <a:endParaRPr lang="en-US" sz="2400" dirty="0">
              <a:solidFill>
                <a:schemeClr val="accent2">
                  <a:lumMod val="75000"/>
                </a:schemeClr>
              </a:solidFill>
              <a:latin typeface="Franklin Gothic Demi Cond" panose="020B0706030402020204" pitchFamily="34" charset="0"/>
              <a:ea typeface="Calibri"/>
              <a:cs typeface="Calibri"/>
              <a:sym typeface="Calibri"/>
            </a:endParaRPr>
          </a:p>
          <a:p>
            <a:r>
              <a:rPr lang="en-IN" sz="4000" dirty="0">
                <a:solidFill>
                  <a:schemeClr val="accent2">
                    <a:lumMod val="50000"/>
                  </a:schemeClr>
                </a:solidFill>
                <a:effectLst>
                  <a:outerShdw blurRad="38100" dist="38100" dir="2700000" algn="tl">
                    <a:srgbClr val="000000">
                      <a:alpha val="43137"/>
                    </a:srgbClr>
                  </a:outerShdw>
                </a:effectLst>
              </a:rPr>
              <a:t>Work Experience:  </a:t>
            </a:r>
            <a:r>
              <a:rPr lang="en-IN" sz="3600" dirty="0">
                <a:latin typeface="Garamond" panose="02020404030301010803" pitchFamily="18" charset="0"/>
              </a:rPr>
              <a:t>Fresher</a:t>
            </a:r>
          </a:p>
          <a:p>
            <a:endParaRPr lang="en-IN" dirty="0"/>
          </a:p>
          <a:p>
            <a:endParaRPr lang="en-IN" dirty="0"/>
          </a:p>
        </p:txBody>
      </p:sp>
      <p:pic>
        <p:nvPicPr>
          <p:cNvPr id="6" name="Picture 5" descr="We just don't train, We transform the careers | Innomatics ...">
            <a:extLst>
              <a:ext uri="{FF2B5EF4-FFF2-40B4-BE49-F238E27FC236}">
                <a16:creationId xmlns:a16="http://schemas.microsoft.com/office/drawing/2014/main" id="{896A842A-6E1D-4633-A142-291206247B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6963" y="27333"/>
            <a:ext cx="2444817" cy="465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369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ree Magnifying Glass on Top of Document  Stock Photo">
            <a:extLst>
              <a:ext uri="{FF2B5EF4-FFF2-40B4-BE49-F238E27FC236}">
                <a16:creationId xmlns:a16="http://schemas.microsoft.com/office/drawing/2014/main" id="{834BA6E3-8AC2-4ECF-A5A4-0969993ED5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9084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4204E9E-0D1B-4F2B-A595-C9D998476BF1}"/>
              </a:ext>
            </a:extLst>
          </p:cNvPr>
          <p:cNvSpPr txBox="1"/>
          <p:nvPr/>
        </p:nvSpPr>
        <p:spPr>
          <a:xfrm>
            <a:off x="3976100" y="2753474"/>
            <a:ext cx="3863082" cy="1107996"/>
          </a:xfrm>
          <a:prstGeom prst="rect">
            <a:avLst/>
          </a:prstGeom>
          <a:noFill/>
        </p:spPr>
        <p:txBody>
          <a:bodyPr wrap="square" rtlCol="0">
            <a:spAutoFit/>
          </a:bodyPr>
          <a:lstStyle/>
          <a:p>
            <a:r>
              <a:rPr lang="en-IN" sz="6600" dirty="0">
                <a:solidFill>
                  <a:srgbClr val="FF0000"/>
                </a:solidFill>
              </a:rPr>
              <a:t>Thank you</a:t>
            </a:r>
          </a:p>
        </p:txBody>
      </p:sp>
    </p:spTree>
    <p:extLst>
      <p:ext uri="{BB962C8B-B14F-4D97-AF65-F5344CB8AC3E}">
        <p14:creationId xmlns:p14="http://schemas.microsoft.com/office/powerpoint/2010/main" val="4173890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F82611-7F19-42B4-AB0B-893CEB5A42D1}"/>
              </a:ext>
            </a:extLst>
          </p:cNvPr>
          <p:cNvSpPr txBox="1"/>
          <p:nvPr/>
        </p:nvSpPr>
        <p:spPr>
          <a:xfrm>
            <a:off x="1448656" y="610136"/>
            <a:ext cx="10376898" cy="6647974"/>
          </a:xfrm>
          <a:prstGeom prst="rect">
            <a:avLst/>
          </a:prstGeom>
          <a:noFill/>
        </p:spPr>
        <p:txBody>
          <a:bodyPr wrap="square" rtlCol="0">
            <a:spAutoFit/>
          </a:bodyPr>
          <a:lstStyle/>
          <a:p>
            <a:r>
              <a:rPr lang="en-IN" sz="4000" u="sng" dirty="0">
                <a:solidFill>
                  <a:schemeClr val="accent1"/>
                </a:solidFill>
                <a:effectLst>
                  <a:outerShdw blurRad="38100" dist="38100" dir="2700000" algn="tl">
                    <a:srgbClr val="000000">
                      <a:alpha val="43137"/>
                    </a:srgbClr>
                  </a:outerShdw>
                </a:effectLst>
              </a:rPr>
              <a:t>Contents:</a:t>
            </a:r>
          </a:p>
          <a:p>
            <a:pPr marL="571500" indent="-571500">
              <a:buFont typeface="Wingdings" panose="05000000000000000000" pitchFamily="2" charset="2"/>
              <a:buChar char="v"/>
            </a:pPr>
            <a:r>
              <a:rPr lang="en-IN" sz="3600" dirty="0">
                <a:latin typeface="Garamond" panose="02020404030301010803" pitchFamily="18" charset="0"/>
              </a:rPr>
              <a:t>Problem statement</a:t>
            </a:r>
            <a:endParaRPr lang="en-IN" sz="3600" dirty="0">
              <a:effectLst>
                <a:outerShdw blurRad="38100" dist="38100" dir="2700000" algn="tl">
                  <a:srgbClr val="000000">
                    <a:alpha val="43137"/>
                  </a:srgbClr>
                </a:outerShdw>
              </a:effectLst>
              <a:latin typeface="Garamond" panose="02020404030301010803" pitchFamily="18" charset="0"/>
            </a:endParaRPr>
          </a:p>
          <a:p>
            <a:pPr marL="457200" indent="-457200">
              <a:spcBef>
                <a:spcPts val="600"/>
              </a:spcBef>
              <a:spcAft>
                <a:spcPts val="600"/>
              </a:spcAft>
              <a:buFont typeface="Wingdings" panose="05000000000000000000" pitchFamily="2" charset="2"/>
              <a:buChar char="v"/>
            </a:pPr>
            <a:r>
              <a:rPr lang="en-US" sz="3600" dirty="0">
                <a:latin typeface="Garamond" panose="02020404030301010803" pitchFamily="18" charset="0"/>
                <a:cs typeface="Times New Roman" panose="02020603050405020304" pitchFamily="18" charset="0"/>
              </a:rPr>
              <a:t>Tools Used</a:t>
            </a:r>
            <a:endParaRPr lang="en-IN" sz="3600" dirty="0">
              <a:latin typeface="Garamond" panose="02020404030301010803" pitchFamily="18" charset="0"/>
              <a:cs typeface="Times New Roman" panose="02020603050405020304" pitchFamily="18" charset="0"/>
            </a:endParaRPr>
          </a:p>
          <a:p>
            <a:pPr marL="457200" indent="-457200">
              <a:buFont typeface="Wingdings" panose="05000000000000000000" pitchFamily="2" charset="2"/>
              <a:buChar char="v"/>
            </a:pPr>
            <a:r>
              <a:rPr lang="en-IN" sz="3600" dirty="0">
                <a:latin typeface="Garamond" panose="02020404030301010803" pitchFamily="18" charset="0"/>
                <a:cs typeface="Times New Roman" panose="02020603050405020304" pitchFamily="18" charset="0"/>
              </a:rPr>
              <a:t>Raw data</a:t>
            </a:r>
          </a:p>
          <a:p>
            <a:pPr marL="457200" indent="-457200">
              <a:buFont typeface="Wingdings" panose="05000000000000000000" pitchFamily="2" charset="2"/>
              <a:buChar char="v"/>
            </a:pPr>
            <a:r>
              <a:rPr lang="en-US" sz="3600" dirty="0">
                <a:latin typeface="Garamond" panose="02020404030301010803" pitchFamily="18" charset="0"/>
                <a:cs typeface="Times New Roman" panose="02020603050405020304" pitchFamily="18" charset="0"/>
              </a:rPr>
              <a:t>Web Scraping</a:t>
            </a:r>
            <a:endParaRPr lang="en-IN" sz="3600" dirty="0">
              <a:latin typeface="Garamond" panose="02020404030301010803" pitchFamily="18" charset="0"/>
              <a:cs typeface="Times New Roman" panose="02020603050405020304" pitchFamily="18" charset="0"/>
            </a:endParaRPr>
          </a:p>
          <a:p>
            <a:pPr marL="457200" indent="-457200">
              <a:spcBef>
                <a:spcPts val="600"/>
              </a:spcBef>
              <a:spcAft>
                <a:spcPts val="600"/>
              </a:spcAft>
              <a:buFont typeface="Wingdings" panose="05000000000000000000" pitchFamily="2" charset="2"/>
              <a:buChar char="v"/>
            </a:pPr>
            <a:r>
              <a:rPr lang="en-IN" sz="3600" dirty="0">
                <a:latin typeface="Garamond" panose="02020404030301010803" pitchFamily="18" charset="0"/>
                <a:cs typeface="Times New Roman" panose="02020603050405020304" pitchFamily="18" charset="0"/>
              </a:rPr>
              <a:t>Data manipulation /Data cleaning</a:t>
            </a:r>
          </a:p>
          <a:p>
            <a:pPr marL="457200" indent="-457200">
              <a:buFont typeface="Wingdings" panose="05000000000000000000" pitchFamily="2" charset="2"/>
              <a:buChar char="v"/>
            </a:pPr>
            <a:r>
              <a:rPr lang="en-IN" sz="3600" dirty="0">
                <a:latin typeface="Garamond" panose="02020404030301010803" pitchFamily="18" charset="0"/>
                <a:cs typeface="Times New Roman" panose="02020603050405020304" pitchFamily="18" charset="0"/>
              </a:rPr>
              <a:t>EDA(Exploratory Data Analysis)</a:t>
            </a:r>
          </a:p>
          <a:p>
            <a:pPr marL="457200" indent="-457200">
              <a:buFont typeface="Wingdings" panose="05000000000000000000" pitchFamily="2" charset="2"/>
              <a:buChar char="v"/>
            </a:pPr>
            <a:r>
              <a:rPr lang="en-IN" sz="3600" dirty="0">
                <a:latin typeface="Garamond" panose="02020404030301010803" pitchFamily="18" charset="0"/>
                <a:cs typeface="Times New Roman" panose="02020603050405020304" pitchFamily="18" charset="0"/>
              </a:rPr>
              <a:t>Conclusion</a:t>
            </a:r>
          </a:p>
          <a:p>
            <a:endParaRPr lang="en-IN" sz="3200" u="sng" dirty="0">
              <a:solidFill>
                <a:schemeClr val="accent1"/>
              </a:solidFill>
              <a:effectLst>
                <a:outerShdw blurRad="38100" dist="38100" dir="2700000" algn="tl">
                  <a:srgbClr val="000000">
                    <a:alpha val="43137"/>
                  </a:srgbClr>
                </a:outerShdw>
              </a:effectLst>
            </a:endParaRPr>
          </a:p>
          <a:p>
            <a:endParaRPr lang="en-IN" sz="3200" dirty="0">
              <a:solidFill>
                <a:schemeClr val="accent1"/>
              </a:solidFill>
              <a:effectLst>
                <a:outerShdw blurRad="38100" dist="38100" dir="2700000" algn="tl">
                  <a:srgbClr val="000000">
                    <a:alpha val="43137"/>
                  </a:srgbClr>
                </a:outerShdw>
              </a:effectLst>
            </a:endParaRPr>
          </a:p>
          <a:p>
            <a:endParaRPr lang="en-IN" sz="3200" dirty="0">
              <a:solidFill>
                <a:schemeClr val="accent1"/>
              </a:solidFill>
              <a:effectLst>
                <a:outerShdw blurRad="38100" dist="38100" dir="2700000" algn="tl">
                  <a:srgbClr val="000000">
                    <a:alpha val="43137"/>
                  </a:srgbClr>
                </a:outerShdw>
              </a:effectLst>
            </a:endParaRPr>
          </a:p>
          <a:p>
            <a:endParaRPr lang="en-IN" dirty="0"/>
          </a:p>
        </p:txBody>
      </p:sp>
      <p:pic>
        <p:nvPicPr>
          <p:cNvPr id="4" name="Picture 3" descr="We just don't train, We transform the careers | Innomatics ...">
            <a:extLst>
              <a:ext uri="{FF2B5EF4-FFF2-40B4-BE49-F238E27FC236}">
                <a16:creationId xmlns:a16="http://schemas.microsoft.com/office/drawing/2014/main" id="{3260591D-1411-4868-95F3-8C7B0A06B7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7237" y="83840"/>
            <a:ext cx="2444817" cy="465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99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01EC0C-D2D4-4275-BC2A-E40B009F4772}"/>
              </a:ext>
            </a:extLst>
          </p:cNvPr>
          <p:cNvSpPr txBox="1"/>
          <p:nvPr/>
        </p:nvSpPr>
        <p:spPr>
          <a:xfrm>
            <a:off x="543756" y="477749"/>
            <a:ext cx="9987234" cy="5539978"/>
          </a:xfrm>
          <a:prstGeom prst="rect">
            <a:avLst/>
          </a:prstGeom>
          <a:noFill/>
        </p:spPr>
        <p:txBody>
          <a:bodyPr wrap="square" rtlCol="0">
            <a:spAutoFit/>
          </a:bodyPr>
          <a:lstStyle/>
          <a:p>
            <a:r>
              <a:rPr lang="en-IN" sz="4000" u="sng" dirty="0">
                <a:solidFill>
                  <a:srgbClr val="963E79"/>
                </a:solidFill>
                <a:latin typeface="Garamond" panose="02020404030301010803" pitchFamily="18" charset="0"/>
              </a:rPr>
              <a:t>PROBLEM STATEMENT</a:t>
            </a:r>
          </a:p>
          <a:p>
            <a:endParaRPr lang="en-IN" sz="3200" b="1" u="sng" dirty="0">
              <a:solidFill>
                <a:srgbClr val="963E79"/>
              </a:solidFill>
              <a:effectLst>
                <a:outerShdw blurRad="38100" dist="38100" dir="2700000" algn="tl">
                  <a:srgbClr val="000000">
                    <a:alpha val="43137"/>
                  </a:srgbClr>
                </a:outerShdw>
              </a:effectLst>
              <a:latin typeface="Book Antiqua" panose="02040602050305030304" pitchFamily="18" charset="0"/>
            </a:endParaRPr>
          </a:p>
          <a:p>
            <a:pPr marL="285750" indent="-285750">
              <a:buFont typeface="Wingdings" panose="05000000000000000000" pitchFamily="2" charset="2"/>
              <a:buChar char="Ø"/>
            </a:pPr>
            <a:r>
              <a:rPr lang="en-US" sz="3600" dirty="0">
                <a:latin typeface="Garamond" panose="02020404030301010803" pitchFamily="18" charset="0"/>
              </a:rPr>
              <a:t>One of my  friend is planning a visit to Hyderabad</a:t>
            </a:r>
          </a:p>
          <a:p>
            <a:r>
              <a:rPr lang="en-US" sz="3600" dirty="0">
                <a:latin typeface="Garamond" panose="02020404030301010803" pitchFamily="18" charset="0"/>
              </a:rPr>
              <a:t>and is interested in obtaining details about the</a:t>
            </a:r>
          </a:p>
          <a:p>
            <a:r>
              <a:rPr lang="en-US" sz="3600" dirty="0">
                <a:latin typeface="Garamond" panose="02020404030301010803" pitchFamily="18" charset="0"/>
              </a:rPr>
              <a:t>prices of food in various restaurants across </a:t>
            </a:r>
          </a:p>
          <a:p>
            <a:r>
              <a:rPr lang="en-US" sz="3600" dirty="0">
                <a:latin typeface="Garamond" panose="02020404030301010803" pitchFamily="18" charset="0"/>
              </a:rPr>
              <a:t>the various region.</a:t>
            </a:r>
          </a:p>
          <a:p>
            <a:endParaRPr lang="en-IN" sz="2400" dirty="0"/>
          </a:p>
          <a:p>
            <a:endParaRPr lang="en-IN" sz="3200" dirty="0"/>
          </a:p>
          <a:p>
            <a:endParaRPr lang="en-IN" sz="3200" b="1" u="sng" dirty="0">
              <a:solidFill>
                <a:srgbClr val="963E79"/>
              </a:solidFill>
              <a:effectLst>
                <a:outerShdw blurRad="38100" dist="38100" dir="2700000" algn="tl">
                  <a:srgbClr val="000000">
                    <a:alpha val="43137"/>
                  </a:srgbClr>
                </a:outerShdw>
              </a:effectLst>
              <a:latin typeface="Book Antiqua" panose="02040602050305030304" pitchFamily="18" charset="0"/>
            </a:endParaRPr>
          </a:p>
          <a:p>
            <a:endParaRPr lang="en-IN" sz="3200" b="1" u="sng" dirty="0">
              <a:solidFill>
                <a:srgbClr val="963E79"/>
              </a:solidFill>
              <a:effectLst>
                <a:outerShdw blurRad="38100" dist="38100" dir="2700000" algn="tl">
                  <a:srgbClr val="000000">
                    <a:alpha val="43137"/>
                  </a:srgbClr>
                </a:outerShdw>
              </a:effectLst>
              <a:latin typeface="Book Antiqua" panose="02040602050305030304" pitchFamily="18" charset="0"/>
            </a:endParaRPr>
          </a:p>
          <a:p>
            <a:endParaRPr lang="en-IN" dirty="0"/>
          </a:p>
        </p:txBody>
      </p:sp>
      <p:pic>
        <p:nvPicPr>
          <p:cNvPr id="1026" name="Picture 2" descr="Abundance snack and fast food on wooden table in restaurant. New restaurant menu and alcohol drinks in cafe. Full frame Abundance snack and fast food on wooden table in restaurant. Tomato soup, sauce, hamburger, french fries with chicken meat, pasta with shrimps, sea food, pizza sandwich and alcohol drinks. Full frame Pizza Stock Photo">
            <a:extLst>
              <a:ext uri="{FF2B5EF4-FFF2-40B4-BE49-F238E27FC236}">
                <a16:creationId xmlns:a16="http://schemas.microsoft.com/office/drawing/2014/main" id="{D89909D1-B6CD-4E97-843C-FD4EF242EE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2268" y="4146992"/>
            <a:ext cx="3637052" cy="25825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TITUDE - LOUNGE &amp; BAR, Hyderabad - Menu, Prices &amp; Restaurant Reviews -  Tripadvisor">
            <a:extLst>
              <a:ext uri="{FF2B5EF4-FFF2-40B4-BE49-F238E27FC236}">
                <a16:creationId xmlns:a16="http://schemas.microsoft.com/office/drawing/2014/main" id="{B5C8B973-2998-4AFA-893D-FA2B6E88A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6532" y="3326258"/>
            <a:ext cx="3811712" cy="24465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We just don't train, We transform the careers | Innomatics ...">
            <a:extLst>
              <a:ext uri="{FF2B5EF4-FFF2-40B4-BE49-F238E27FC236}">
                <a16:creationId xmlns:a16="http://schemas.microsoft.com/office/drawing/2014/main" id="{486D4F40-EF26-43F9-BE46-7D5CECB26F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6509" y="296206"/>
            <a:ext cx="2444817" cy="465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7027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F6DF05-0BD5-463B-8EB2-459F84561F41}"/>
              </a:ext>
            </a:extLst>
          </p:cNvPr>
          <p:cNvSpPr txBox="1"/>
          <p:nvPr/>
        </p:nvSpPr>
        <p:spPr>
          <a:xfrm>
            <a:off x="482884" y="303087"/>
            <a:ext cx="3935004" cy="5786199"/>
          </a:xfrm>
          <a:prstGeom prst="rect">
            <a:avLst/>
          </a:prstGeom>
          <a:noFill/>
        </p:spPr>
        <p:txBody>
          <a:bodyPr wrap="square" rtlCol="0">
            <a:spAutoFit/>
          </a:bodyPr>
          <a:lstStyle/>
          <a:p>
            <a:r>
              <a:rPr lang="en-IN" sz="4000" u="sng" dirty="0">
                <a:solidFill>
                  <a:srgbClr val="800080"/>
                </a:solidFill>
                <a:effectLst>
                  <a:outerShdw blurRad="38100" dist="38100" dir="2700000" algn="tl">
                    <a:srgbClr val="000000">
                      <a:alpha val="43137"/>
                    </a:srgbClr>
                  </a:outerShdw>
                </a:effectLst>
                <a:latin typeface="Garamond" panose="02020404030301010803" pitchFamily="18" charset="0"/>
              </a:rPr>
              <a:t>TOOLS USED:</a:t>
            </a:r>
          </a:p>
          <a:p>
            <a:endParaRPr lang="en-IN" sz="3200" b="1" u="sng" dirty="0">
              <a:solidFill>
                <a:srgbClr val="800080"/>
              </a:solidFill>
              <a:effectLst>
                <a:outerShdw blurRad="38100" dist="38100" dir="2700000" algn="tl">
                  <a:srgbClr val="000000">
                    <a:alpha val="43137"/>
                  </a:srgbClr>
                </a:outerShdw>
              </a:effectLst>
              <a:latin typeface="Book Antiqua" panose="02040602050305030304" pitchFamily="18" charset="0"/>
            </a:endParaRPr>
          </a:p>
          <a:p>
            <a:pPr marL="457200" indent="-457200">
              <a:buFont typeface="Wingdings" panose="05000000000000000000" pitchFamily="2" charset="2"/>
              <a:buChar char="§"/>
            </a:pPr>
            <a:r>
              <a:rPr lang="en-IN" sz="3600" dirty="0" err="1">
                <a:solidFill>
                  <a:schemeClr val="tx1"/>
                </a:solidFill>
                <a:latin typeface="Garamond" panose="02020404030301010803" pitchFamily="18" charset="0"/>
              </a:rPr>
              <a:t>Numpy</a:t>
            </a:r>
            <a:endParaRPr lang="en-IN" sz="3600" dirty="0">
              <a:solidFill>
                <a:schemeClr val="tx1"/>
              </a:solidFill>
              <a:latin typeface="Garamond" panose="02020404030301010803" pitchFamily="18" charset="0"/>
            </a:endParaRPr>
          </a:p>
          <a:p>
            <a:pPr marL="457200" indent="-457200">
              <a:buFont typeface="Wingdings" panose="05000000000000000000" pitchFamily="2" charset="2"/>
              <a:buChar char="§"/>
            </a:pPr>
            <a:r>
              <a:rPr lang="en-IN" sz="3600" dirty="0">
                <a:solidFill>
                  <a:schemeClr val="tx1"/>
                </a:solidFill>
                <a:latin typeface="Garamond" panose="02020404030301010803" pitchFamily="18" charset="0"/>
              </a:rPr>
              <a:t>pandas</a:t>
            </a:r>
          </a:p>
          <a:p>
            <a:pPr marL="457200" indent="-457200">
              <a:buFont typeface="Wingdings" panose="05000000000000000000" pitchFamily="2" charset="2"/>
              <a:buChar char="§"/>
            </a:pPr>
            <a:r>
              <a:rPr lang="en-IN" sz="3600" dirty="0">
                <a:solidFill>
                  <a:schemeClr val="tx1"/>
                </a:solidFill>
                <a:latin typeface="Garamond" panose="02020404030301010803" pitchFamily="18" charset="0"/>
              </a:rPr>
              <a:t>matplotlib</a:t>
            </a:r>
          </a:p>
          <a:p>
            <a:pPr marL="457200" indent="-457200">
              <a:buFont typeface="Wingdings" panose="05000000000000000000" pitchFamily="2" charset="2"/>
              <a:buChar char="§"/>
            </a:pPr>
            <a:r>
              <a:rPr lang="en-IN" sz="3600" dirty="0">
                <a:solidFill>
                  <a:schemeClr val="tx1"/>
                </a:solidFill>
                <a:latin typeface="Garamond" panose="02020404030301010803" pitchFamily="18" charset="0"/>
              </a:rPr>
              <a:t>seaborn</a:t>
            </a:r>
          </a:p>
          <a:p>
            <a:pPr marL="457200" indent="-457200">
              <a:buFont typeface="Wingdings" panose="05000000000000000000" pitchFamily="2" charset="2"/>
              <a:buChar char="§"/>
            </a:pPr>
            <a:r>
              <a:rPr lang="en-IN" sz="3600" dirty="0">
                <a:solidFill>
                  <a:schemeClr val="tx1"/>
                </a:solidFill>
                <a:latin typeface="Garamond" panose="02020404030301010803" pitchFamily="18" charset="0"/>
              </a:rPr>
              <a:t>requests</a:t>
            </a:r>
          </a:p>
          <a:p>
            <a:pPr marL="457200" indent="-457200">
              <a:buFont typeface="Wingdings" panose="05000000000000000000" pitchFamily="2" charset="2"/>
              <a:buChar char="§"/>
            </a:pPr>
            <a:r>
              <a:rPr lang="en-IN" sz="3600" dirty="0" err="1">
                <a:solidFill>
                  <a:schemeClr val="tx1"/>
                </a:solidFill>
                <a:latin typeface="Garamond" panose="02020404030301010803" pitchFamily="18" charset="0"/>
              </a:rPr>
              <a:t>BeautifulSoup</a:t>
            </a:r>
            <a:endParaRPr lang="en-IN" sz="3600" dirty="0">
              <a:solidFill>
                <a:schemeClr val="tx1"/>
              </a:solidFill>
              <a:latin typeface="Garamond" panose="02020404030301010803" pitchFamily="18" charset="0"/>
            </a:endParaRPr>
          </a:p>
          <a:p>
            <a:endParaRPr lang="en-IN" sz="3200" b="1" u="sng" dirty="0">
              <a:solidFill>
                <a:srgbClr val="800080"/>
              </a:solidFill>
              <a:effectLst>
                <a:outerShdw blurRad="38100" dist="38100" dir="2700000" algn="tl">
                  <a:srgbClr val="000000">
                    <a:alpha val="43137"/>
                  </a:srgbClr>
                </a:outerShdw>
              </a:effectLst>
              <a:latin typeface="Book Antiqua" panose="02040602050305030304" pitchFamily="18" charset="0"/>
            </a:endParaRPr>
          </a:p>
          <a:p>
            <a:endParaRPr lang="en-IN" sz="3200" b="1" u="sng" dirty="0">
              <a:solidFill>
                <a:srgbClr val="800080"/>
              </a:solidFill>
              <a:effectLst>
                <a:outerShdw blurRad="38100" dist="38100" dir="2700000" algn="tl">
                  <a:srgbClr val="000000">
                    <a:alpha val="43137"/>
                  </a:srgbClr>
                </a:outerShdw>
              </a:effectLst>
              <a:latin typeface="Book Antiqua" panose="02040602050305030304" pitchFamily="18" charset="0"/>
            </a:endParaRPr>
          </a:p>
          <a:p>
            <a:endParaRPr lang="en-IN" dirty="0"/>
          </a:p>
        </p:txBody>
      </p:sp>
      <p:sp>
        <p:nvSpPr>
          <p:cNvPr id="4" name="AutoShape 4" descr="Data types — NumPy v2.0.dev0 Manual">
            <a:extLst>
              <a:ext uri="{FF2B5EF4-FFF2-40B4-BE49-F238E27FC236}">
                <a16:creationId xmlns:a16="http://schemas.microsoft.com/office/drawing/2014/main" id="{5267577C-9958-4FE3-B1E0-95105FF2E89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6B43479A-E647-6F88-A5E9-F9A11ACD58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3349" y="749025"/>
            <a:ext cx="2181723" cy="921514"/>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35C67B8-2120-B6FD-8BC7-35818F97FE71}"/>
              </a:ext>
            </a:extLst>
          </p:cNvPr>
          <p:cNvPicPr>
            <a:picLocks noChangeAspect="1"/>
          </p:cNvPicPr>
          <p:nvPr/>
        </p:nvPicPr>
        <p:blipFill>
          <a:blip r:embed="rId3"/>
          <a:stretch>
            <a:fillRect/>
          </a:stretch>
        </p:blipFill>
        <p:spPr>
          <a:xfrm>
            <a:off x="4464772" y="4025807"/>
            <a:ext cx="2280300" cy="1140150"/>
          </a:xfrm>
          <a:prstGeom prst="rect">
            <a:avLst/>
          </a:prstGeom>
          <a:effectLst>
            <a:glow>
              <a:schemeClr val="tx1">
                <a:alpha val="40000"/>
              </a:schemeClr>
            </a:glow>
          </a:effectLst>
          <a:scene3d>
            <a:camera prst="orthographicFront"/>
            <a:lightRig rig="threePt" dir="t"/>
          </a:scene3d>
          <a:sp3d>
            <a:bevelT/>
          </a:sp3d>
        </p:spPr>
      </p:pic>
      <p:pic>
        <p:nvPicPr>
          <p:cNvPr id="7" name="Picture 6" descr="Image">
            <a:extLst>
              <a:ext uri="{FF2B5EF4-FFF2-40B4-BE49-F238E27FC236}">
                <a16:creationId xmlns:a16="http://schemas.microsoft.com/office/drawing/2014/main" id="{1F05EC57-1F4B-1D8F-05F5-47EF9D9F72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3347" y="592742"/>
            <a:ext cx="1955310" cy="1891627"/>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16D4D41-77C8-D293-9ED3-BBDA41CE67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21275" y="4025807"/>
            <a:ext cx="1955310" cy="1223321"/>
          </a:xfrm>
          <a:prstGeom prst="rect">
            <a:avLst/>
          </a:prstGeom>
          <a:noFill/>
          <a:scene3d>
            <a:camera prst="orthographicFront"/>
            <a:lightRig rig="threePt" dir="t"/>
          </a:scene3d>
          <a:sp3d>
            <a:bevelT w="152400" h="50800" prst="softRound"/>
          </a:sp3d>
          <a:extLst>
            <a:ext uri="{909E8E84-426E-40DD-AFC4-6F175D3DCCD1}">
              <a14:hiddenFill xmlns:a14="http://schemas.microsoft.com/office/drawing/2010/main">
                <a:solidFill>
                  <a:srgbClr val="FFFFFF"/>
                </a:solidFill>
              </a14:hiddenFill>
            </a:ext>
          </a:extLst>
        </p:spPr>
      </p:pic>
      <p:pic>
        <p:nvPicPr>
          <p:cNvPr id="1026" name="Picture 2" descr="Beautiful Soup | Great Learning">
            <a:extLst>
              <a:ext uri="{FF2B5EF4-FFF2-40B4-BE49-F238E27FC236}">
                <a16:creationId xmlns:a16="http://schemas.microsoft.com/office/drawing/2014/main" id="{633ADD5F-10B1-4BA2-9676-765483701B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4922" y="2230027"/>
            <a:ext cx="3267075" cy="14001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We just don't train, We transform the careers | Innomatics ...">
            <a:extLst>
              <a:ext uri="{FF2B5EF4-FFF2-40B4-BE49-F238E27FC236}">
                <a16:creationId xmlns:a16="http://schemas.microsoft.com/office/drawing/2014/main" id="{D70CB00B-9C40-49FF-B174-85CACE1A76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15333" y="56507"/>
            <a:ext cx="2444817" cy="465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73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C5E960-EF67-4D1F-8786-54CE34BD9545}"/>
              </a:ext>
            </a:extLst>
          </p:cNvPr>
          <p:cNvPicPr>
            <a:picLocks noChangeAspect="1"/>
          </p:cNvPicPr>
          <p:nvPr/>
        </p:nvPicPr>
        <p:blipFill>
          <a:blip r:embed="rId3"/>
          <a:stretch>
            <a:fillRect/>
          </a:stretch>
        </p:blipFill>
        <p:spPr>
          <a:xfrm>
            <a:off x="565078" y="775184"/>
            <a:ext cx="11178283" cy="5635890"/>
          </a:xfrm>
          <a:prstGeom prst="rect">
            <a:avLst/>
          </a:prstGeom>
        </p:spPr>
      </p:pic>
      <p:sp>
        <p:nvSpPr>
          <p:cNvPr id="5" name="TextBox 4">
            <a:extLst>
              <a:ext uri="{FF2B5EF4-FFF2-40B4-BE49-F238E27FC236}">
                <a16:creationId xmlns:a16="http://schemas.microsoft.com/office/drawing/2014/main" id="{24890C9E-FD2C-4097-9CC2-EF69791A7528}"/>
              </a:ext>
            </a:extLst>
          </p:cNvPr>
          <p:cNvSpPr txBox="1"/>
          <p:nvPr/>
        </p:nvSpPr>
        <p:spPr>
          <a:xfrm flipH="1">
            <a:off x="178301" y="63135"/>
            <a:ext cx="2882416" cy="707886"/>
          </a:xfrm>
          <a:prstGeom prst="rect">
            <a:avLst/>
          </a:prstGeom>
          <a:noFill/>
        </p:spPr>
        <p:txBody>
          <a:bodyPr wrap="square" rtlCol="0">
            <a:spAutoFit/>
          </a:bodyPr>
          <a:lstStyle/>
          <a:p>
            <a:r>
              <a:rPr lang="en-IN" sz="4000" u="sng" dirty="0">
                <a:effectLst>
                  <a:outerShdw blurRad="38100" dist="38100" dir="2700000" algn="tl">
                    <a:srgbClr val="000000">
                      <a:alpha val="43137"/>
                    </a:srgbClr>
                  </a:outerShdw>
                </a:effectLst>
                <a:latin typeface="Garamond" panose="02020404030301010803" pitchFamily="18" charset="0"/>
              </a:rPr>
              <a:t>Website:</a:t>
            </a:r>
          </a:p>
        </p:txBody>
      </p:sp>
      <p:pic>
        <p:nvPicPr>
          <p:cNvPr id="6" name="Picture 5" descr="We just don't train, We transform the careers | Innomatics ...">
            <a:extLst>
              <a:ext uri="{FF2B5EF4-FFF2-40B4-BE49-F238E27FC236}">
                <a16:creationId xmlns:a16="http://schemas.microsoft.com/office/drawing/2014/main" id="{78CD44F9-78B1-4C38-80A4-80620D2F81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8882" y="63135"/>
            <a:ext cx="2444817" cy="465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600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A36BA3-2FF9-4F50-A4D1-0FD348DFEA83}"/>
              </a:ext>
            </a:extLst>
          </p:cNvPr>
          <p:cNvPicPr>
            <a:picLocks noChangeAspect="1"/>
          </p:cNvPicPr>
          <p:nvPr/>
        </p:nvPicPr>
        <p:blipFill>
          <a:blip r:embed="rId2"/>
          <a:stretch>
            <a:fillRect/>
          </a:stretch>
        </p:blipFill>
        <p:spPr>
          <a:xfrm>
            <a:off x="534256" y="801384"/>
            <a:ext cx="11322122" cy="5732979"/>
          </a:xfrm>
          <a:prstGeom prst="rect">
            <a:avLst/>
          </a:prstGeom>
        </p:spPr>
      </p:pic>
      <p:sp>
        <p:nvSpPr>
          <p:cNvPr id="4" name="TextBox 3">
            <a:extLst>
              <a:ext uri="{FF2B5EF4-FFF2-40B4-BE49-F238E27FC236}">
                <a16:creationId xmlns:a16="http://schemas.microsoft.com/office/drawing/2014/main" id="{3DE3A4E6-D28F-4CB3-A7E6-FAF0E66FAAB0}"/>
              </a:ext>
            </a:extLst>
          </p:cNvPr>
          <p:cNvSpPr txBox="1"/>
          <p:nvPr/>
        </p:nvSpPr>
        <p:spPr>
          <a:xfrm>
            <a:off x="174660" y="0"/>
            <a:ext cx="2856216" cy="707886"/>
          </a:xfrm>
          <a:prstGeom prst="rect">
            <a:avLst/>
          </a:prstGeom>
          <a:noFill/>
        </p:spPr>
        <p:txBody>
          <a:bodyPr wrap="square" rtlCol="0">
            <a:spAutoFit/>
          </a:bodyPr>
          <a:lstStyle/>
          <a:p>
            <a:r>
              <a:rPr lang="en-IN" sz="4000" u="sng" dirty="0">
                <a:solidFill>
                  <a:srgbClr val="FF0000"/>
                </a:solidFill>
                <a:effectLst>
                  <a:outerShdw blurRad="38100" dist="38100" dir="2700000" algn="tl">
                    <a:srgbClr val="000000">
                      <a:alpha val="43137"/>
                    </a:srgbClr>
                  </a:outerShdw>
                </a:effectLst>
                <a:latin typeface="Garamond" panose="02020404030301010803" pitchFamily="18" charset="0"/>
              </a:rPr>
              <a:t>Raw Data:</a:t>
            </a:r>
          </a:p>
        </p:txBody>
      </p:sp>
      <p:pic>
        <p:nvPicPr>
          <p:cNvPr id="6" name="Picture 5" descr="We just don't train, We transform the careers | Innomatics ...">
            <a:extLst>
              <a:ext uri="{FF2B5EF4-FFF2-40B4-BE49-F238E27FC236}">
                <a16:creationId xmlns:a16="http://schemas.microsoft.com/office/drawing/2014/main" id="{8CD6E989-FF36-48C4-973E-5E268D5955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2523" y="0"/>
            <a:ext cx="2444817" cy="465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007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6EE12C-3B23-4465-85F8-2D81979A0870}"/>
              </a:ext>
            </a:extLst>
          </p:cNvPr>
          <p:cNvSpPr txBox="1"/>
          <p:nvPr/>
        </p:nvSpPr>
        <p:spPr>
          <a:xfrm>
            <a:off x="719191" y="46233"/>
            <a:ext cx="8733034" cy="6401753"/>
          </a:xfrm>
          <a:prstGeom prst="rect">
            <a:avLst/>
          </a:prstGeom>
          <a:noFill/>
        </p:spPr>
        <p:txBody>
          <a:bodyPr wrap="square" rtlCol="0">
            <a:spAutoFit/>
          </a:bodyPr>
          <a:lstStyle/>
          <a:p>
            <a:r>
              <a:rPr lang="en-IN" sz="4000" u="sng" dirty="0">
                <a:solidFill>
                  <a:srgbClr val="7030A0"/>
                </a:solidFill>
                <a:latin typeface="Garamond" panose="02020404030301010803" pitchFamily="18" charset="0"/>
              </a:rPr>
              <a:t>Data cleaning Steps </a:t>
            </a:r>
            <a:r>
              <a:rPr lang="en-IN" sz="4000" dirty="0">
                <a:solidFill>
                  <a:srgbClr val="7030A0"/>
                </a:solidFill>
                <a:latin typeface="Garamond" panose="02020404030301010803" pitchFamily="18" charset="0"/>
              </a:rPr>
              <a:t>:-</a:t>
            </a:r>
          </a:p>
          <a:p>
            <a:endParaRPr lang="en-IN" sz="1800" dirty="0">
              <a:solidFill>
                <a:schemeClr val="accent5">
                  <a:lumMod val="75000"/>
                </a:schemeClr>
              </a:solidFill>
              <a:latin typeface="Algerian" panose="04020705040A02060702" pitchFamily="82" charset="0"/>
            </a:endParaRPr>
          </a:p>
          <a:p>
            <a:pPr marL="457200" indent="-457200">
              <a:buFont typeface="Wingdings" panose="05000000000000000000" pitchFamily="2" charset="2"/>
              <a:buChar char="Ø"/>
            </a:pPr>
            <a:r>
              <a:rPr lang="en-IN" sz="3200" dirty="0">
                <a:solidFill>
                  <a:schemeClr val="tx1">
                    <a:lumMod val="95000"/>
                    <a:lumOff val="5000"/>
                  </a:schemeClr>
                </a:solidFill>
                <a:effectLst>
                  <a:outerShdw blurRad="38100" dist="38100" dir="2700000" algn="tl">
                    <a:srgbClr val="000000">
                      <a:alpha val="43137"/>
                    </a:srgbClr>
                  </a:outerShdw>
                </a:effectLst>
                <a:latin typeface="Garamond" panose="02020404030301010803" pitchFamily="18" charset="0"/>
              </a:rPr>
              <a:t>Check for duplicates </a:t>
            </a:r>
          </a:p>
          <a:p>
            <a:endParaRPr lang="en-IN" sz="3200" dirty="0">
              <a:solidFill>
                <a:schemeClr val="tx1">
                  <a:lumMod val="95000"/>
                  <a:lumOff val="5000"/>
                </a:schemeClr>
              </a:solidFill>
              <a:effectLst>
                <a:outerShdw blurRad="38100" dist="38100" dir="2700000" algn="tl">
                  <a:srgbClr val="000000">
                    <a:alpha val="43137"/>
                  </a:srgbClr>
                </a:outerShdw>
              </a:effectLst>
              <a:latin typeface="Garamond" panose="02020404030301010803" pitchFamily="18" charset="0"/>
            </a:endParaRPr>
          </a:p>
          <a:p>
            <a:pPr marL="342900" indent="-342900">
              <a:buFont typeface="Wingdings" panose="05000000000000000000" pitchFamily="2" charset="2"/>
              <a:buChar char="Ø"/>
            </a:pPr>
            <a:r>
              <a:rPr lang="en-US" sz="3200" dirty="0">
                <a:solidFill>
                  <a:schemeClr val="tx1">
                    <a:lumMod val="95000"/>
                    <a:lumOff val="5000"/>
                  </a:schemeClr>
                </a:solidFill>
                <a:effectLst>
                  <a:outerShdw blurRad="38100" dist="38100" dir="2700000" algn="tl">
                    <a:srgbClr val="000000">
                      <a:alpha val="43137"/>
                    </a:srgbClr>
                  </a:outerShdw>
                </a:effectLst>
                <a:latin typeface="Garamond" panose="02020404030301010803" pitchFamily="18" charset="0"/>
              </a:rPr>
              <a:t> No duplicates found </a:t>
            </a:r>
          </a:p>
          <a:p>
            <a:endParaRPr lang="en-IN" sz="3200" dirty="0">
              <a:solidFill>
                <a:schemeClr val="tx1">
                  <a:lumMod val="95000"/>
                  <a:lumOff val="5000"/>
                </a:schemeClr>
              </a:solidFill>
              <a:effectLst>
                <a:outerShdw blurRad="38100" dist="38100" dir="2700000" algn="tl">
                  <a:srgbClr val="000000">
                    <a:alpha val="43137"/>
                  </a:srgbClr>
                </a:outerShdw>
              </a:effectLst>
              <a:latin typeface="Garamond" panose="02020404030301010803" pitchFamily="18" charset="0"/>
            </a:endParaRPr>
          </a:p>
          <a:p>
            <a:pPr marL="342900" indent="-342900">
              <a:buFont typeface="Wingdings" panose="05000000000000000000" pitchFamily="2" charset="2"/>
              <a:buChar char="Ø"/>
            </a:pPr>
            <a:r>
              <a:rPr lang="en-IN" sz="3200" dirty="0">
                <a:solidFill>
                  <a:schemeClr val="tx1">
                    <a:lumMod val="95000"/>
                    <a:lumOff val="5000"/>
                  </a:schemeClr>
                </a:solidFill>
                <a:effectLst>
                  <a:outerShdw blurRad="38100" dist="38100" dir="2700000" algn="tl">
                    <a:srgbClr val="000000">
                      <a:alpha val="43137"/>
                    </a:srgbClr>
                  </a:outerShdw>
                </a:effectLst>
                <a:latin typeface="Garamond" panose="02020404030301010803" pitchFamily="18" charset="0"/>
              </a:rPr>
              <a:t>  Removing structural errors</a:t>
            </a:r>
          </a:p>
          <a:p>
            <a:endParaRPr lang="en-IN" sz="3200" dirty="0">
              <a:solidFill>
                <a:schemeClr val="tx1">
                  <a:lumMod val="95000"/>
                  <a:lumOff val="5000"/>
                </a:schemeClr>
              </a:solidFill>
              <a:effectLst>
                <a:outerShdw blurRad="38100" dist="38100" dir="2700000" algn="tl">
                  <a:srgbClr val="000000">
                    <a:alpha val="43137"/>
                  </a:srgbClr>
                </a:outerShdw>
              </a:effectLst>
              <a:latin typeface="Garamond" panose="02020404030301010803" pitchFamily="18" charset="0"/>
            </a:endParaRPr>
          </a:p>
          <a:p>
            <a:pPr marL="342900" indent="-342900">
              <a:buFont typeface="Wingdings" panose="05000000000000000000" pitchFamily="2" charset="2"/>
              <a:buChar char="Ø"/>
            </a:pPr>
            <a:r>
              <a:rPr lang="en-IN" sz="3200" dirty="0">
                <a:solidFill>
                  <a:schemeClr val="tx1">
                    <a:lumMod val="95000"/>
                    <a:lumOff val="5000"/>
                  </a:schemeClr>
                </a:solidFill>
                <a:effectLst>
                  <a:outerShdw blurRad="38100" dist="38100" dir="2700000" algn="tl">
                    <a:srgbClr val="000000">
                      <a:alpha val="43137"/>
                    </a:srgbClr>
                  </a:outerShdw>
                </a:effectLst>
                <a:latin typeface="Garamond" panose="02020404030301010803" pitchFamily="18" charset="0"/>
              </a:rPr>
              <a:t>  Identify and filling or drop the  missing  values</a:t>
            </a:r>
          </a:p>
          <a:p>
            <a:endParaRPr lang="en-IN" sz="3200" dirty="0">
              <a:solidFill>
                <a:schemeClr val="tx1">
                  <a:lumMod val="95000"/>
                  <a:lumOff val="5000"/>
                </a:schemeClr>
              </a:solidFill>
              <a:effectLst>
                <a:outerShdw blurRad="38100" dist="38100" dir="2700000" algn="tl">
                  <a:srgbClr val="000000">
                    <a:alpha val="43137"/>
                  </a:srgbClr>
                </a:outerShdw>
              </a:effectLst>
              <a:latin typeface="Garamond" panose="02020404030301010803" pitchFamily="18" charset="0"/>
            </a:endParaRPr>
          </a:p>
          <a:p>
            <a:pPr marL="342900" indent="-342900">
              <a:buFont typeface="Wingdings" panose="05000000000000000000" pitchFamily="2" charset="2"/>
              <a:buChar char="Ø"/>
            </a:pPr>
            <a:r>
              <a:rPr lang="en-IN" sz="3200" dirty="0">
                <a:solidFill>
                  <a:schemeClr val="tx1">
                    <a:lumMod val="95000"/>
                    <a:lumOff val="5000"/>
                  </a:schemeClr>
                </a:solidFill>
                <a:effectLst>
                  <a:outerShdw blurRad="38100" dist="38100" dir="2700000" algn="tl">
                    <a:srgbClr val="000000">
                      <a:alpha val="43137"/>
                    </a:srgbClr>
                  </a:outerShdw>
                </a:effectLst>
                <a:latin typeface="Garamond" panose="02020404030301010803" pitchFamily="18" charset="0"/>
              </a:rPr>
              <a:t>  Data type conversion</a:t>
            </a:r>
          </a:p>
          <a:p>
            <a:pPr marL="342900" indent="-342900">
              <a:buFont typeface="Wingdings" panose="05000000000000000000" pitchFamily="2" charset="2"/>
              <a:buChar char="Ø"/>
            </a:pPr>
            <a:endParaRPr lang="en-IN" sz="3200" dirty="0">
              <a:solidFill>
                <a:schemeClr val="tx1">
                  <a:lumMod val="95000"/>
                  <a:lumOff val="5000"/>
                </a:schemeClr>
              </a:solidFill>
              <a:effectLst>
                <a:outerShdw blurRad="38100" dist="38100" dir="2700000" algn="tl">
                  <a:srgbClr val="000000">
                    <a:alpha val="43137"/>
                  </a:srgbClr>
                </a:outerShdw>
              </a:effectLst>
              <a:latin typeface="Garamond" panose="02020404030301010803" pitchFamily="18" charset="0"/>
            </a:endParaRPr>
          </a:p>
          <a:p>
            <a:pPr marL="342900" indent="-342900">
              <a:buFont typeface="Wingdings" panose="05000000000000000000" pitchFamily="2" charset="2"/>
              <a:buChar char="Ø"/>
            </a:pPr>
            <a:r>
              <a:rPr lang="en-IN" sz="3200" dirty="0">
                <a:solidFill>
                  <a:schemeClr val="tx1">
                    <a:lumMod val="95000"/>
                    <a:lumOff val="5000"/>
                  </a:schemeClr>
                </a:solidFill>
                <a:effectLst>
                  <a:outerShdw blurRad="38100" dist="38100" dir="2700000" algn="tl">
                    <a:srgbClr val="000000">
                      <a:alpha val="43137"/>
                    </a:srgbClr>
                  </a:outerShdw>
                </a:effectLst>
                <a:latin typeface="Garamond" panose="02020404030301010803" pitchFamily="18" charset="0"/>
              </a:rPr>
              <a:t> Outliers</a:t>
            </a:r>
          </a:p>
        </p:txBody>
      </p:sp>
      <p:pic>
        <p:nvPicPr>
          <p:cNvPr id="4" name="Picture 3" descr="We just don't train, We transform the careers | Innomatics ...">
            <a:extLst>
              <a:ext uri="{FF2B5EF4-FFF2-40B4-BE49-F238E27FC236}">
                <a16:creationId xmlns:a16="http://schemas.microsoft.com/office/drawing/2014/main" id="{9DE8AB66-7C41-4748-AC85-2893775591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1624" y="35959"/>
            <a:ext cx="2444817" cy="465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097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C5CEE9-8477-4D11-B785-B4422A25F6B7}"/>
              </a:ext>
            </a:extLst>
          </p:cNvPr>
          <p:cNvPicPr>
            <a:picLocks noChangeAspect="1"/>
          </p:cNvPicPr>
          <p:nvPr/>
        </p:nvPicPr>
        <p:blipFill>
          <a:blip r:embed="rId2"/>
          <a:stretch>
            <a:fillRect/>
          </a:stretch>
        </p:blipFill>
        <p:spPr>
          <a:xfrm>
            <a:off x="297950" y="707885"/>
            <a:ext cx="11311847" cy="5867575"/>
          </a:xfrm>
          <a:prstGeom prst="rect">
            <a:avLst/>
          </a:prstGeom>
        </p:spPr>
      </p:pic>
      <p:sp>
        <p:nvSpPr>
          <p:cNvPr id="5" name="TextBox 4">
            <a:extLst>
              <a:ext uri="{FF2B5EF4-FFF2-40B4-BE49-F238E27FC236}">
                <a16:creationId xmlns:a16="http://schemas.microsoft.com/office/drawing/2014/main" id="{CCF4605C-ECDE-44D8-9D99-CC13F94AE4B4}"/>
              </a:ext>
            </a:extLst>
          </p:cNvPr>
          <p:cNvSpPr txBox="1"/>
          <p:nvPr/>
        </p:nvSpPr>
        <p:spPr>
          <a:xfrm>
            <a:off x="82192" y="0"/>
            <a:ext cx="3287731" cy="707886"/>
          </a:xfrm>
          <a:prstGeom prst="rect">
            <a:avLst/>
          </a:prstGeom>
          <a:noFill/>
        </p:spPr>
        <p:txBody>
          <a:bodyPr wrap="square" rtlCol="0">
            <a:spAutoFit/>
          </a:bodyPr>
          <a:lstStyle/>
          <a:p>
            <a:r>
              <a:rPr lang="en-IN" sz="4000" u="sng" dirty="0">
                <a:solidFill>
                  <a:schemeClr val="accent1"/>
                </a:solidFill>
                <a:latin typeface="Garamond" panose="02020404030301010803" pitchFamily="18" charset="0"/>
              </a:rPr>
              <a:t>Cleaned Data:</a:t>
            </a:r>
          </a:p>
        </p:txBody>
      </p:sp>
      <p:pic>
        <p:nvPicPr>
          <p:cNvPr id="7" name="Picture 6" descr="We just don't train, We transform the careers | Innomatics ...">
            <a:extLst>
              <a:ext uri="{FF2B5EF4-FFF2-40B4-BE49-F238E27FC236}">
                <a16:creationId xmlns:a16="http://schemas.microsoft.com/office/drawing/2014/main" id="{36087F80-1E50-4624-AA52-6DA2A6A4E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8334" y="12815"/>
            <a:ext cx="2444817" cy="518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5907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859</TotalTime>
  <Words>458</Words>
  <Application>Microsoft Office PowerPoint</Application>
  <PresentationFormat>Widescreen</PresentationFormat>
  <Paragraphs>111</Paragraphs>
  <Slides>20</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Garamond</vt:lpstr>
      <vt:lpstr>Calibri Light</vt:lpstr>
      <vt:lpstr>Times New Roman</vt:lpstr>
      <vt:lpstr>Franklin Gothic Demi Cond</vt:lpstr>
      <vt:lpstr>Algerian</vt:lpstr>
      <vt:lpstr>Book Antiqua</vt:lpstr>
      <vt:lpstr>Calibri</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sandhya reddy</cp:lastModifiedBy>
  <cp:revision>88</cp:revision>
  <dcterms:created xsi:type="dcterms:W3CDTF">2021-02-16T05:19:01Z</dcterms:created>
  <dcterms:modified xsi:type="dcterms:W3CDTF">2023-11-26T06:17:41Z</dcterms:modified>
</cp:coreProperties>
</file>